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8" r:id="rId19"/>
    <p:sldId id="280" r:id="rId20"/>
    <p:sldId id="281" r:id="rId21"/>
    <p:sldId id="282" r:id="rId22"/>
    <p:sldId id="283" r:id="rId23"/>
    <p:sldId id="293" r:id="rId24"/>
    <p:sldId id="294" r:id="rId25"/>
    <p:sldId id="295" r:id="rId26"/>
    <p:sldId id="296" r:id="rId27"/>
    <p:sldId id="297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12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EDEBC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497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EDEBC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497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91278" y="1698117"/>
            <a:ext cx="3293109" cy="437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EDEBC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5F497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EDEBC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217675"/>
            <a:ext cx="9144000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234171" y="6640066"/>
            <a:ext cx="909827" cy="217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534400" y="624839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0"/>
                </a:moveTo>
                <a:lnTo>
                  <a:pt x="0" y="0"/>
                </a:lnTo>
                <a:lnTo>
                  <a:pt x="0" y="609600"/>
                </a:lnTo>
                <a:lnTo>
                  <a:pt x="609600" y="609600"/>
                </a:lnTo>
                <a:lnTo>
                  <a:pt x="609600" y="0"/>
                </a:lnTo>
                <a:close/>
              </a:path>
            </a:pathLst>
          </a:custGeom>
          <a:solidFill>
            <a:srgbClr val="005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087111" y="3200400"/>
            <a:ext cx="4056887" cy="3657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9144000" cy="36316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0"/>
            <a:ext cx="9144000" cy="323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EDEBC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217675"/>
            <a:ext cx="9144000" cy="460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234171" y="6640066"/>
            <a:ext cx="909827" cy="2179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534400" y="624839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0"/>
                </a:moveTo>
                <a:lnTo>
                  <a:pt x="0" y="0"/>
                </a:lnTo>
                <a:lnTo>
                  <a:pt x="0" y="609600"/>
                </a:lnTo>
                <a:lnTo>
                  <a:pt x="609600" y="609600"/>
                </a:lnTo>
                <a:lnTo>
                  <a:pt x="609600" y="0"/>
                </a:lnTo>
                <a:close/>
              </a:path>
            </a:pathLst>
          </a:custGeom>
          <a:solidFill>
            <a:srgbClr val="005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140" y="133603"/>
            <a:ext cx="8681719" cy="1123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5F497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10613"/>
            <a:ext cx="8072119" cy="299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71850" y="6555435"/>
            <a:ext cx="255206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23630" y="6479235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EDEBC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5988" y="5496255"/>
            <a:ext cx="314896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31775" marR="5080" indent="-219710">
              <a:lnSpc>
                <a:spcPts val="2160"/>
              </a:lnSpc>
              <a:spcBef>
                <a:spcPts val="375"/>
              </a:spcBef>
            </a:pPr>
            <a:r>
              <a:rPr sz="2000" spc="-45" dirty="0">
                <a:latin typeface="Arial Black"/>
                <a:cs typeface="Arial Black"/>
              </a:rPr>
              <a:t>Your </a:t>
            </a:r>
            <a:r>
              <a:rPr sz="2000" spc="-5" dirty="0">
                <a:latin typeface="Arial Black"/>
                <a:cs typeface="Arial Black"/>
              </a:rPr>
              <a:t>Interactive </a:t>
            </a:r>
            <a:r>
              <a:rPr sz="2000" dirty="0">
                <a:latin typeface="Arial Black"/>
                <a:cs typeface="Arial Black"/>
              </a:rPr>
              <a:t>Guide  to </a:t>
            </a:r>
            <a:r>
              <a:rPr sz="2000" spc="-5" dirty="0">
                <a:latin typeface="Arial Black"/>
                <a:cs typeface="Arial Black"/>
              </a:rPr>
              <a:t>the </a:t>
            </a:r>
            <a:r>
              <a:rPr sz="2000" dirty="0">
                <a:latin typeface="Arial Black"/>
                <a:cs typeface="Arial Black"/>
              </a:rPr>
              <a:t>Digital</a:t>
            </a:r>
            <a:r>
              <a:rPr sz="2000" spc="-6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World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275201"/>
            <a:ext cx="458787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56435" algn="ctr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Arial Black"/>
                <a:cs typeface="Arial Black"/>
              </a:rPr>
              <a:t>Discovering</a:t>
            </a:r>
            <a:endParaRPr sz="3200">
              <a:latin typeface="Arial Black"/>
              <a:cs typeface="Arial Black"/>
            </a:endParaRPr>
          </a:p>
          <a:p>
            <a:pPr marL="914400" algn="ctr">
              <a:lnSpc>
                <a:spcPct val="100000"/>
              </a:lnSpc>
              <a:spcBef>
                <a:spcPts val="5"/>
              </a:spcBef>
            </a:pPr>
            <a:r>
              <a:rPr sz="3200" spc="10" dirty="0">
                <a:latin typeface="Arial Black"/>
                <a:cs typeface="Arial Black"/>
              </a:rPr>
              <a:t>Computers</a:t>
            </a:r>
            <a:r>
              <a:rPr sz="3200" spc="-95" dirty="0">
                <a:latin typeface="Arial Black"/>
                <a:cs typeface="Arial Black"/>
              </a:rPr>
              <a:t> </a:t>
            </a:r>
            <a:r>
              <a:rPr sz="3200" spc="-5" dirty="0">
                <a:latin typeface="Arial Black"/>
                <a:cs typeface="Arial Black"/>
              </a:rPr>
              <a:t>2012</a:t>
            </a:r>
            <a:endParaRPr sz="3200">
              <a:latin typeface="Arial Black"/>
              <a:cs typeface="Arial Black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C78815-BA2D-4B6B-ACFB-559E95DF68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36741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Maintaining</a:t>
            </a:r>
            <a:r>
              <a:rPr sz="4000" spc="-5" dirty="0"/>
              <a:t> </a:t>
            </a:r>
            <a:r>
              <a:rPr sz="4000" spc="-30" dirty="0"/>
              <a:t>Data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087359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solidFill>
                  <a:srgbClr val="005F85"/>
                </a:solidFill>
                <a:latin typeface="Carlito"/>
                <a:cs typeface="Carlito"/>
              </a:rPr>
              <a:t>File </a:t>
            </a:r>
            <a:r>
              <a:rPr sz="3200" b="1" spc="-10" dirty="0">
                <a:solidFill>
                  <a:srgbClr val="005F85"/>
                </a:solidFill>
                <a:latin typeface="Carlito"/>
                <a:cs typeface="Carlito"/>
              </a:rPr>
              <a:t>maintenance </a:t>
            </a:r>
            <a:r>
              <a:rPr sz="3200" spc="-40" dirty="0">
                <a:latin typeface="Carlito"/>
                <a:cs typeface="Carlito"/>
              </a:rPr>
              <a:t>refers </a:t>
            </a:r>
            <a:r>
              <a:rPr sz="3200" spc="-25" dirty="0">
                <a:latin typeface="Carlito"/>
                <a:cs typeface="Carlito"/>
              </a:rPr>
              <a:t>to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15" dirty="0">
                <a:latin typeface="Carlito"/>
                <a:cs typeface="Carlito"/>
              </a:rPr>
              <a:t>procedures </a:t>
            </a:r>
            <a:r>
              <a:rPr sz="3200" spc="-10" dirty="0">
                <a:latin typeface="Carlito"/>
                <a:cs typeface="Carlito"/>
              </a:rPr>
              <a:t>that  </a:t>
            </a:r>
            <a:r>
              <a:rPr sz="3200" spc="-30" dirty="0">
                <a:latin typeface="Carlito"/>
                <a:cs typeface="Carlito"/>
              </a:rPr>
              <a:t>keep </a:t>
            </a:r>
            <a:r>
              <a:rPr sz="3200" spc="-20" dirty="0">
                <a:latin typeface="Carlito"/>
                <a:cs typeface="Carlito"/>
              </a:rPr>
              <a:t>data</a:t>
            </a:r>
            <a:r>
              <a:rPr sz="3200" spc="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current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0675" y="2619375"/>
            <a:ext cx="2933700" cy="1819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2514" y="2988691"/>
            <a:ext cx="1442720" cy="110553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 indent="38100">
              <a:lnSpc>
                <a:spcPts val="4070"/>
              </a:lnSpc>
              <a:spcBef>
                <a:spcPts val="540"/>
              </a:spcBef>
            </a:pPr>
            <a:r>
              <a:rPr sz="3700" spc="-5" dirty="0">
                <a:latin typeface="Carlito"/>
                <a:cs typeface="Carlito"/>
              </a:rPr>
              <a:t>Adding  </a:t>
            </a:r>
            <a:r>
              <a:rPr sz="3700" spc="-60" dirty="0">
                <a:latin typeface="Carlito"/>
                <a:cs typeface="Carlito"/>
              </a:rPr>
              <a:t>r</a:t>
            </a:r>
            <a:r>
              <a:rPr sz="3700" spc="-5" dirty="0">
                <a:latin typeface="Carlito"/>
                <a:cs typeface="Carlito"/>
              </a:rPr>
              <a:t>e</a:t>
            </a:r>
            <a:r>
              <a:rPr sz="3700" spc="-50" dirty="0">
                <a:latin typeface="Carlito"/>
                <a:cs typeface="Carlito"/>
              </a:rPr>
              <a:t>c</a:t>
            </a:r>
            <a:r>
              <a:rPr sz="3700" spc="-10" dirty="0">
                <a:latin typeface="Carlito"/>
                <a:cs typeface="Carlito"/>
              </a:rPr>
              <a:t>o</a:t>
            </a:r>
            <a:r>
              <a:rPr sz="3700" spc="-70" dirty="0">
                <a:latin typeface="Carlito"/>
                <a:cs typeface="Carlito"/>
              </a:rPr>
              <a:t>r</a:t>
            </a:r>
            <a:r>
              <a:rPr sz="3700" spc="-10" dirty="0">
                <a:latin typeface="Carlito"/>
                <a:cs typeface="Carlito"/>
              </a:rPr>
              <a:t>ds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6300" y="2619375"/>
            <a:ext cx="2933700" cy="1819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75884" y="2988691"/>
            <a:ext cx="1960245" cy="110553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71145" marR="5080" indent="-259079">
              <a:lnSpc>
                <a:spcPts val="4070"/>
              </a:lnSpc>
              <a:spcBef>
                <a:spcPts val="540"/>
              </a:spcBef>
            </a:pPr>
            <a:r>
              <a:rPr sz="3700" spc="-5" dirty="0">
                <a:latin typeface="Carlito"/>
                <a:cs typeface="Carlito"/>
              </a:rPr>
              <a:t>Modifying  </a:t>
            </a:r>
            <a:r>
              <a:rPr sz="3700" spc="-30" dirty="0">
                <a:latin typeface="Carlito"/>
                <a:cs typeface="Carlito"/>
              </a:rPr>
              <a:t>records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33725" y="4591050"/>
            <a:ext cx="2943225" cy="1809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00347" y="4956759"/>
            <a:ext cx="1618615" cy="110617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00965" marR="5080" indent="-88900">
              <a:lnSpc>
                <a:spcPts val="4070"/>
              </a:lnSpc>
              <a:spcBef>
                <a:spcPts val="540"/>
              </a:spcBef>
            </a:pPr>
            <a:r>
              <a:rPr sz="3700" spc="-10" dirty="0">
                <a:latin typeface="Carlito"/>
                <a:cs typeface="Carlito"/>
              </a:rPr>
              <a:t>Del</a:t>
            </a:r>
            <a:r>
              <a:rPr sz="3700" spc="-40" dirty="0">
                <a:latin typeface="Carlito"/>
                <a:cs typeface="Carlito"/>
              </a:rPr>
              <a:t>e</a:t>
            </a:r>
            <a:r>
              <a:rPr sz="3700" spc="-5" dirty="0">
                <a:latin typeface="Carlito"/>
                <a:cs typeface="Carlito"/>
              </a:rPr>
              <a:t>ting  </a:t>
            </a:r>
            <a:r>
              <a:rPr sz="3700" spc="-30" dirty="0">
                <a:latin typeface="Carlito"/>
                <a:cs typeface="Carlito"/>
              </a:rPr>
              <a:t>records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140" y="6463995"/>
            <a:ext cx="5880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7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520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13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36741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Maintaining</a:t>
            </a:r>
            <a:r>
              <a:rPr sz="4000" spc="-5" dirty="0"/>
              <a:t> </a:t>
            </a:r>
            <a:r>
              <a:rPr sz="4000" spc="-30" dirty="0"/>
              <a:t>Data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4334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rlito"/>
                <a:cs typeface="Carlito"/>
              </a:rPr>
              <a:t>Users </a:t>
            </a:r>
            <a:r>
              <a:rPr sz="3200" dirty="0">
                <a:latin typeface="Carlito"/>
                <a:cs typeface="Carlito"/>
              </a:rPr>
              <a:t>add </a:t>
            </a:r>
            <a:r>
              <a:rPr sz="3200" spc="-5" dirty="0">
                <a:latin typeface="Carlito"/>
                <a:cs typeface="Carlito"/>
              </a:rPr>
              <a:t>new </a:t>
            </a:r>
            <a:r>
              <a:rPr sz="3200" spc="-20" dirty="0">
                <a:latin typeface="Carlito"/>
                <a:cs typeface="Carlito"/>
              </a:rPr>
              <a:t>records </a:t>
            </a:r>
            <a:r>
              <a:rPr sz="3200" spc="-25" dirty="0">
                <a:latin typeface="Carlito"/>
                <a:cs typeface="Carlito"/>
              </a:rPr>
              <a:t>to 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spc="-5" dirty="0">
                <a:latin typeface="Carlito"/>
                <a:cs typeface="Carlito"/>
              </a:rPr>
              <a:t>file </a:t>
            </a:r>
            <a:r>
              <a:rPr sz="3200" dirty="0">
                <a:latin typeface="Carlito"/>
                <a:cs typeface="Carlito"/>
              </a:rPr>
              <a:t>when </a:t>
            </a:r>
            <a:r>
              <a:rPr sz="3200" spc="-10" dirty="0">
                <a:latin typeface="Carlito"/>
                <a:cs typeface="Carlito"/>
              </a:rPr>
              <a:t>they obtain  </a:t>
            </a:r>
            <a:r>
              <a:rPr sz="3200" spc="-5" dirty="0">
                <a:latin typeface="Carlito"/>
                <a:cs typeface="Carlito"/>
              </a:rPr>
              <a:t>new</a:t>
            </a:r>
            <a:r>
              <a:rPr sz="3200" spc="-20" dirty="0">
                <a:latin typeface="Carlito"/>
                <a:cs typeface="Carlito"/>
              </a:rPr>
              <a:t> data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600" y="2286063"/>
            <a:ext cx="5999353" cy="3843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6445707"/>
            <a:ext cx="721995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520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Carlito"/>
                <a:cs typeface="Carlito"/>
              </a:rPr>
              <a:t>Figure</a:t>
            </a:r>
            <a:r>
              <a:rPr sz="1200" spc="-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10-5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14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36741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Maintaining</a:t>
            </a:r>
            <a:r>
              <a:rPr sz="4000" spc="-5" dirty="0"/>
              <a:t> </a:t>
            </a:r>
            <a:r>
              <a:rPr sz="4000" spc="-30" dirty="0"/>
              <a:t>Data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315959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rlito"/>
                <a:cs typeface="Carlito"/>
              </a:rPr>
              <a:t>Users </a:t>
            </a:r>
            <a:r>
              <a:rPr sz="3200" dirty="0">
                <a:latin typeface="Carlito"/>
                <a:cs typeface="Carlito"/>
              </a:rPr>
              <a:t>modify a </a:t>
            </a:r>
            <a:r>
              <a:rPr sz="3200" spc="-20" dirty="0">
                <a:latin typeface="Carlito"/>
                <a:cs typeface="Carlito"/>
              </a:rPr>
              <a:t>record </a:t>
            </a:r>
            <a:r>
              <a:rPr sz="3200" spc="-25" dirty="0">
                <a:latin typeface="Carlito"/>
                <a:cs typeface="Carlito"/>
              </a:rPr>
              <a:t>to </a:t>
            </a:r>
            <a:r>
              <a:rPr sz="3200" spc="-10" dirty="0">
                <a:latin typeface="Carlito"/>
                <a:cs typeface="Carlito"/>
              </a:rPr>
              <a:t>correct </a:t>
            </a:r>
            <a:r>
              <a:rPr sz="3200" spc="-15" dirty="0">
                <a:latin typeface="Carlito"/>
                <a:cs typeface="Carlito"/>
              </a:rPr>
              <a:t>inaccurate </a:t>
            </a:r>
            <a:r>
              <a:rPr sz="3200" spc="-20" dirty="0">
                <a:latin typeface="Carlito"/>
                <a:cs typeface="Carlito"/>
              </a:rPr>
              <a:t>data  </a:t>
            </a:r>
            <a:r>
              <a:rPr sz="3200" dirty="0">
                <a:latin typeface="Carlito"/>
                <a:cs typeface="Carlito"/>
              </a:rPr>
              <a:t>or </a:t>
            </a:r>
            <a:r>
              <a:rPr sz="3200" spc="-15" dirty="0">
                <a:latin typeface="Carlito"/>
                <a:cs typeface="Carlito"/>
              </a:rPr>
              <a:t>update </a:t>
            </a:r>
            <a:r>
              <a:rPr sz="3200" spc="-5" dirty="0">
                <a:latin typeface="Carlito"/>
                <a:cs typeface="Carlito"/>
              </a:rPr>
              <a:t>old</a:t>
            </a:r>
            <a:r>
              <a:rPr sz="3200" spc="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data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2667000"/>
            <a:ext cx="5927725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6445707"/>
            <a:ext cx="721995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521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Carlito"/>
                <a:cs typeface="Carlito"/>
              </a:rPr>
              <a:t>Figure</a:t>
            </a:r>
            <a:r>
              <a:rPr sz="1200" spc="-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10-6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15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1850" y="6555435"/>
            <a:ext cx="25539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latin typeface="Carlito"/>
                <a:cs typeface="Carlito"/>
              </a:rPr>
              <a:t>Discovering Computers </a:t>
            </a:r>
            <a:r>
              <a:rPr sz="1200" dirty="0">
                <a:latin typeface="Carlito"/>
                <a:cs typeface="Carlito"/>
              </a:rPr>
              <a:t>2012: </a:t>
            </a:r>
            <a:r>
              <a:rPr sz="1200" spc="-5" dirty="0">
                <a:latin typeface="Carlito"/>
                <a:cs typeface="Carlito"/>
              </a:rPr>
              <a:t>Chapter</a:t>
            </a:r>
            <a:r>
              <a:rPr sz="1200" spc="-114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36741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Maintaining</a:t>
            </a:r>
            <a:r>
              <a:rPr sz="4000" spc="-5" dirty="0"/>
              <a:t> </a:t>
            </a:r>
            <a:r>
              <a:rPr sz="4000" spc="-30" dirty="0"/>
              <a:t>Data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64933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When a </a:t>
            </a:r>
            <a:r>
              <a:rPr sz="3200" spc="-20" dirty="0">
                <a:latin typeface="Carlito"/>
                <a:cs typeface="Carlito"/>
              </a:rPr>
              <a:t>record </a:t>
            </a:r>
            <a:r>
              <a:rPr sz="3200" spc="-5" dirty="0">
                <a:latin typeface="Carlito"/>
                <a:cs typeface="Carlito"/>
              </a:rPr>
              <a:t>no longer is needed, 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spc="-5" dirty="0">
                <a:latin typeface="Carlito"/>
                <a:cs typeface="Carlito"/>
              </a:rPr>
              <a:t>user </a:t>
            </a:r>
            <a:r>
              <a:rPr sz="3200" spc="-15" dirty="0">
                <a:latin typeface="Carlito"/>
                <a:cs typeface="Carlito"/>
              </a:rPr>
              <a:t>deletes  </a:t>
            </a:r>
            <a:r>
              <a:rPr sz="3200" dirty="0">
                <a:latin typeface="Carlito"/>
                <a:cs typeface="Carlito"/>
              </a:rPr>
              <a:t>it </a:t>
            </a:r>
            <a:r>
              <a:rPr sz="3200" spc="-20" dirty="0">
                <a:latin typeface="Carlito"/>
                <a:cs typeface="Carlito"/>
              </a:rPr>
              <a:t>from 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spc="-5" dirty="0">
                <a:latin typeface="Carlito"/>
                <a:cs typeface="Carlito"/>
              </a:rPr>
              <a:t>file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1167" y="2819349"/>
            <a:ext cx="7990840" cy="3027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6445707"/>
            <a:ext cx="721995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522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Carlito"/>
                <a:cs typeface="Carlito"/>
              </a:rPr>
              <a:t>Figure</a:t>
            </a:r>
            <a:r>
              <a:rPr sz="1200" spc="-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10-7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16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1850" y="6555435"/>
            <a:ext cx="25539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latin typeface="Carlito"/>
                <a:cs typeface="Carlito"/>
              </a:rPr>
              <a:t>Discovering Computers </a:t>
            </a:r>
            <a:r>
              <a:rPr sz="1200" dirty="0">
                <a:latin typeface="Carlito"/>
                <a:cs typeface="Carlito"/>
              </a:rPr>
              <a:t>2012: </a:t>
            </a:r>
            <a:r>
              <a:rPr sz="1200" spc="-5" dirty="0">
                <a:latin typeface="Carlito"/>
                <a:cs typeface="Carlito"/>
              </a:rPr>
              <a:t>Chapter</a:t>
            </a:r>
            <a:r>
              <a:rPr sz="1200" spc="-114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36741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Maintaining</a:t>
            </a:r>
            <a:r>
              <a:rPr sz="4000" spc="-5" dirty="0"/>
              <a:t> </a:t>
            </a:r>
            <a:r>
              <a:rPr sz="4000" spc="-30" dirty="0"/>
              <a:t>Data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08863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spc="-20" dirty="0">
                <a:solidFill>
                  <a:srgbClr val="005F85"/>
                </a:solidFill>
                <a:latin typeface="Carlito"/>
                <a:cs typeface="Carlito"/>
              </a:rPr>
              <a:t>Validation </a:t>
            </a:r>
            <a:r>
              <a:rPr sz="3200" spc="-10" dirty="0">
                <a:latin typeface="Carlito"/>
                <a:cs typeface="Carlito"/>
              </a:rPr>
              <a:t>compares </a:t>
            </a:r>
            <a:r>
              <a:rPr sz="3200" spc="-20" dirty="0">
                <a:latin typeface="Carlito"/>
                <a:cs typeface="Carlito"/>
              </a:rPr>
              <a:t>data </a:t>
            </a:r>
            <a:r>
              <a:rPr sz="3200" dirty="0">
                <a:latin typeface="Carlito"/>
                <a:cs typeface="Carlito"/>
              </a:rPr>
              <a:t>with a </a:t>
            </a:r>
            <a:r>
              <a:rPr sz="3200" spc="-5" dirty="0">
                <a:latin typeface="Carlito"/>
                <a:cs typeface="Carlito"/>
              </a:rPr>
              <a:t>set of </a:t>
            </a:r>
            <a:r>
              <a:rPr sz="3200" dirty="0">
                <a:latin typeface="Carlito"/>
                <a:cs typeface="Carlito"/>
              </a:rPr>
              <a:t>rules or  </a:t>
            </a:r>
            <a:r>
              <a:rPr sz="3200" spc="-5" dirty="0">
                <a:latin typeface="Carlito"/>
                <a:cs typeface="Carlito"/>
              </a:rPr>
              <a:t>values </a:t>
            </a:r>
            <a:r>
              <a:rPr sz="3200" spc="-25" dirty="0">
                <a:latin typeface="Carlito"/>
                <a:cs typeface="Carlito"/>
              </a:rPr>
              <a:t>to </a:t>
            </a:r>
            <a:r>
              <a:rPr sz="3200" spc="-5" dirty="0">
                <a:latin typeface="Carlito"/>
                <a:cs typeface="Carlito"/>
              </a:rPr>
              <a:t>find out </a:t>
            </a:r>
            <a:r>
              <a:rPr sz="3200" dirty="0">
                <a:latin typeface="Carlito"/>
                <a:cs typeface="Carlito"/>
              </a:rPr>
              <a:t>if the </a:t>
            </a:r>
            <a:r>
              <a:rPr sz="3200" spc="-20" dirty="0">
                <a:latin typeface="Carlito"/>
                <a:cs typeface="Carlito"/>
              </a:rPr>
              <a:t>data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3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correct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925" y="2847975"/>
            <a:ext cx="2333625" cy="1428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06220" y="3278504"/>
            <a:ext cx="1687830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610235" marR="5080" indent="-598170">
              <a:lnSpc>
                <a:spcPts val="1750"/>
              </a:lnSpc>
              <a:spcBef>
                <a:spcPts val="29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Al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ph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tic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Nume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ic  check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43275" y="2847975"/>
            <a:ext cx="2295525" cy="1428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09238" y="3390138"/>
            <a:ext cx="1049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Range</a:t>
            </a:r>
            <a:r>
              <a:rPr sz="16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24525" y="2847975"/>
            <a:ext cx="2295525" cy="1428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58966" y="3390138"/>
            <a:ext cx="15170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Consistency</a:t>
            </a: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3925" y="4371975"/>
            <a:ext cx="2333625" cy="1419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98600" y="4906517"/>
            <a:ext cx="1706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Completeness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43275" y="4371975"/>
            <a:ext cx="2295525" cy="1419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68673" y="4906517"/>
            <a:ext cx="9290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Check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digit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24525" y="4371975"/>
            <a:ext cx="2295525" cy="1419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67754" y="4906517"/>
            <a:ext cx="1097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r>
              <a:rPr sz="16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checks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140" y="6463995"/>
            <a:ext cx="99821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Pages </a:t>
            </a:r>
            <a:r>
              <a:rPr sz="1200" dirty="0">
                <a:latin typeface="Carlito"/>
                <a:cs typeface="Carlito"/>
              </a:rPr>
              <a:t>522 -</a:t>
            </a:r>
            <a:r>
              <a:rPr sz="1200" spc="-5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524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68941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File </a:t>
            </a:r>
            <a:r>
              <a:rPr sz="4000" spc="-10" dirty="0"/>
              <a:t>Processing </a:t>
            </a:r>
            <a:r>
              <a:rPr sz="4000" spc="-45" dirty="0"/>
              <a:t>Versus</a:t>
            </a:r>
            <a:r>
              <a:rPr sz="4000" spc="10" dirty="0"/>
              <a:t> </a:t>
            </a:r>
            <a:r>
              <a:rPr sz="4000" spc="-15" dirty="0"/>
              <a:t>Databases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76200" y="1743075"/>
            <a:ext cx="4276725" cy="857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7166" y="1914855"/>
            <a:ext cx="29438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FFFFFF"/>
                </a:solidFill>
                <a:latin typeface="Carlito"/>
                <a:cs typeface="Carlito"/>
              </a:rPr>
              <a:t>File processing</a:t>
            </a:r>
            <a:r>
              <a:rPr sz="25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b="1" spc="-25" dirty="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endParaRPr sz="25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292" y="2488692"/>
            <a:ext cx="4281170" cy="3636645"/>
            <a:chOff x="50292" y="2488692"/>
            <a:chExt cx="4281170" cy="3636645"/>
          </a:xfrm>
        </p:grpSpPr>
        <p:sp>
          <p:nvSpPr>
            <p:cNvPr id="6" name="object 6"/>
            <p:cNvSpPr/>
            <p:nvPr/>
          </p:nvSpPr>
          <p:spPr>
            <a:xfrm>
              <a:off x="103631" y="2488692"/>
              <a:ext cx="4227576" cy="3636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292" y="2494788"/>
              <a:ext cx="3878579" cy="21381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6088" y="2508707"/>
            <a:ext cx="4143375" cy="3551554"/>
          </a:xfrm>
          <a:prstGeom prst="rect">
            <a:avLst/>
          </a:prstGeom>
          <a:solidFill>
            <a:srgbClr val="D7D2DF">
              <a:alpha val="90194"/>
            </a:srgbClr>
          </a:solidFill>
        </p:spPr>
        <p:txBody>
          <a:bodyPr vert="horz" wrap="square" lIns="0" tIns="124460" rIns="0" bIns="0" rtlCol="0">
            <a:spAutoFit/>
          </a:bodyPr>
          <a:lstStyle/>
          <a:p>
            <a:pPr marL="368300" marR="661670" indent="-228600">
              <a:lnSpc>
                <a:spcPts val="2750"/>
              </a:lnSpc>
              <a:spcBef>
                <a:spcPts val="980"/>
              </a:spcBef>
              <a:buFont typeface="Arial"/>
              <a:buChar char="•"/>
              <a:tabLst>
                <a:tab pos="368935" algn="l"/>
              </a:tabLst>
            </a:pPr>
            <a:r>
              <a:rPr sz="2500" spc="-15" dirty="0">
                <a:latin typeface="Carlito"/>
                <a:cs typeface="Carlito"/>
              </a:rPr>
              <a:t>Each </a:t>
            </a:r>
            <a:r>
              <a:rPr sz="2500" spc="-10" dirty="0">
                <a:latin typeface="Carlito"/>
                <a:cs typeface="Carlito"/>
              </a:rPr>
              <a:t>department has </a:t>
            </a:r>
            <a:r>
              <a:rPr sz="2500" spc="-5" dirty="0">
                <a:latin typeface="Carlito"/>
                <a:cs typeface="Carlito"/>
              </a:rPr>
              <a:t>its  </a:t>
            </a:r>
            <a:r>
              <a:rPr sz="2500" spc="-10" dirty="0">
                <a:latin typeface="Carlito"/>
                <a:cs typeface="Carlito"/>
              </a:rPr>
              <a:t>own set </a:t>
            </a:r>
            <a:r>
              <a:rPr sz="2500" spc="-5" dirty="0">
                <a:latin typeface="Carlito"/>
                <a:cs typeface="Carlito"/>
              </a:rPr>
              <a:t>of</a:t>
            </a:r>
            <a:r>
              <a:rPr sz="2500" spc="-30" dirty="0">
                <a:latin typeface="Carlito"/>
                <a:cs typeface="Carlito"/>
              </a:rPr>
              <a:t> </a:t>
            </a:r>
            <a:r>
              <a:rPr sz="2500" spc="-5" dirty="0">
                <a:latin typeface="Carlito"/>
                <a:cs typeface="Carlito"/>
              </a:rPr>
              <a:t>files</a:t>
            </a:r>
            <a:endParaRPr sz="2500">
              <a:latin typeface="Carlito"/>
              <a:cs typeface="Carlito"/>
            </a:endParaRPr>
          </a:p>
          <a:p>
            <a:pPr marL="368300" indent="-229235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368935" algn="l"/>
              </a:tabLst>
            </a:pPr>
            <a:r>
              <a:rPr sz="2500" spc="-5" dirty="0">
                <a:latin typeface="Carlito"/>
                <a:cs typeface="Carlito"/>
              </a:rPr>
              <a:t>Used </a:t>
            </a:r>
            <a:r>
              <a:rPr sz="2500" spc="-25" dirty="0">
                <a:latin typeface="Carlito"/>
                <a:cs typeface="Carlito"/>
              </a:rPr>
              <a:t>for </a:t>
            </a:r>
            <a:r>
              <a:rPr sz="2500" spc="-15" dirty="0">
                <a:latin typeface="Carlito"/>
                <a:cs typeface="Carlito"/>
              </a:rPr>
              <a:t>many</a:t>
            </a:r>
            <a:r>
              <a:rPr sz="2500" spc="25" dirty="0">
                <a:latin typeface="Carlito"/>
                <a:cs typeface="Carlito"/>
              </a:rPr>
              <a:t> </a:t>
            </a:r>
            <a:r>
              <a:rPr sz="2500" spc="-20" dirty="0">
                <a:latin typeface="Carlito"/>
                <a:cs typeface="Carlito"/>
              </a:rPr>
              <a:t>years</a:t>
            </a:r>
            <a:endParaRPr sz="2500">
              <a:latin typeface="Carlito"/>
              <a:cs typeface="Carlito"/>
            </a:endParaRPr>
          </a:p>
          <a:p>
            <a:pPr marL="368300" indent="-229235">
              <a:lnSpc>
                <a:spcPct val="100000"/>
              </a:lnSpc>
              <a:spcBef>
                <a:spcPts val="209"/>
              </a:spcBef>
              <a:buFont typeface="Arial"/>
              <a:buChar char="•"/>
              <a:tabLst>
                <a:tab pos="368935" algn="l"/>
              </a:tabLst>
            </a:pPr>
            <a:r>
              <a:rPr sz="2500" spc="-20" dirty="0">
                <a:latin typeface="Carlito"/>
                <a:cs typeface="Carlito"/>
              </a:rPr>
              <a:t>Have data </a:t>
            </a:r>
            <a:r>
              <a:rPr sz="2500" spc="-5" dirty="0">
                <a:latin typeface="Carlito"/>
                <a:cs typeface="Carlito"/>
              </a:rPr>
              <a:t>redundancy</a:t>
            </a:r>
            <a:endParaRPr sz="2500">
              <a:latin typeface="Carlito"/>
              <a:cs typeface="Carlito"/>
            </a:endParaRPr>
          </a:p>
          <a:p>
            <a:pPr marL="368300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368935" algn="l"/>
              </a:tabLst>
            </a:pPr>
            <a:r>
              <a:rPr sz="2500" spc="-10" dirty="0">
                <a:latin typeface="Carlito"/>
                <a:cs typeface="Carlito"/>
              </a:rPr>
              <a:t>Isolate</a:t>
            </a:r>
            <a:r>
              <a:rPr sz="2500" spc="-5" dirty="0">
                <a:latin typeface="Carlito"/>
                <a:cs typeface="Carlito"/>
              </a:rPr>
              <a:t> </a:t>
            </a:r>
            <a:r>
              <a:rPr sz="2500" spc="-20" dirty="0">
                <a:latin typeface="Carlito"/>
                <a:cs typeface="Carlito"/>
              </a:rPr>
              <a:t>data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81550" y="1743075"/>
            <a:ext cx="4276725" cy="857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44134" y="1914855"/>
            <a:ext cx="25641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Database</a:t>
            </a:r>
            <a:r>
              <a:rPr sz="2500" b="1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rlito"/>
                <a:cs typeface="Carlito"/>
              </a:rPr>
              <a:t>approach</a:t>
            </a:r>
            <a:endParaRPr sz="25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57928" y="2488692"/>
            <a:ext cx="4282440" cy="3636645"/>
            <a:chOff x="4757928" y="2488692"/>
            <a:chExt cx="4282440" cy="3636645"/>
          </a:xfrm>
        </p:grpSpPr>
        <p:sp>
          <p:nvSpPr>
            <p:cNvPr id="12" name="object 12"/>
            <p:cNvSpPr/>
            <p:nvPr/>
          </p:nvSpPr>
          <p:spPr>
            <a:xfrm>
              <a:off x="4812792" y="2488692"/>
              <a:ext cx="4227575" cy="36362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57928" y="2494788"/>
              <a:ext cx="4219956" cy="33588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54828" y="2508707"/>
            <a:ext cx="4143375" cy="3551554"/>
          </a:xfrm>
          <a:prstGeom prst="rect">
            <a:avLst/>
          </a:prstGeom>
          <a:solidFill>
            <a:srgbClr val="D7D2DF">
              <a:alpha val="90194"/>
            </a:srgbClr>
          </a:solidFill>
        </p:spPr>
        <p:txBody>
          <a:bodyPr vert="horz" wrap="square" lIns="0" tIns="124460" rIns="0" bIns="0" rtlCol="0">
            <a:spAutoFit/>
          </a:bodyPr>
          <a:lstStyle/>
          <a:p>
            <a:pPr marL="368935" marR="462915" indent="-228600">
              <a:lnSpc>
                <a:spcPts val="2750"/>
              </a:lnSpc>
              <a:spcBef>
                <a:spcPts val="980"/>
              </a:spcBef>
              <a:buFont typeface="Arial"/>
              <a:buChar char="•"/>
              <a:tabLst>
                <a:tab pos="369570" algn="l"/>
              </a:tabLst>
            </a:pPr>
            <a:r>
              <a:rPr sz="2500" spc="-15" dirty="0">
                <a:latin typeface="Carlito"/>
                <a:cs typeface="Carlito"/>
              </a:rPr>
              <a:t>Programs </a:t>
            </a:r>
            <a:r>
              <a:rPr sz="2500" spc="-5" dirty="0">
                <a:latin typeface="Carlito"/>
                <a:cs typeface="Carlito"/>
              </a:rPr>
              <a:t>and </a:t>
            </a:r>
            <a:r>
              <a:rPr sz="2500" spc="-15" dirty="0">
                <a:latin typeface="Carlito"/>
                <a:cs typeface="Carlito"/>
              </a:rPr>
              <a:t>users share  </a:t>
            </a:r>
            <a:r>
              <a:rPr sz="2500" spc="-20" dirty="0">
                <a:latin typeface="Carlito"/>
                <a:cs typeface="Carlito"/>
              </a:rPr>
              <a:t>data</a:t>
            </a:r>
            <a:endParaRPr sz="2500">
              <a:latin typeface="Carlito"/>
              <a:cs typeface="Carlito"/>
            </a:endParaRPr>
          </a:p>
          <a:p>
            <a:pPr marL="368935" indent="-229235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369570" algn="l"/>
              </a:tabLst>
            </a:pPr>
            <a:r>
              <a:rPr sz="2500" spc="-15" dirty="0">
                <a:latin typeface="Carlito"/>
                <a:cs typeface="Carlito"/>
              </a:rPr>
              <a:t>Reduce </a:t>
            </a:r>
            <a:r>
              <a:rPr sz="2500" spc="-20" dirty="0">
                <a:latin typeface="Carlito"/>
                <a:cs typeface="Carlito"/>
              </a:rPr>
              <a:t>data</a:t>
            </a:r>
            <a:r>
              <a:rPr sz="2500" spc="-5" dirty="0">
                <a:latin typeface="Carlito"/>
                <a:cs typeface="Carlito"/>
              </a:rPr>
              <a:t> redundancy</a:t>
            </a:r>
            <a:endParaRPr sz="2500">
              <a:latin typeface="Carlito"/>
              <a:cs typeface="Carlito"/>
            </a:endParaRPr>
          </a:p>
          <a:p>
            <a:pPr marL="368935" indent="-229235">
              <a:lnSpc>
                <a:spcPct val="100000"/>
              </a:lnSpc>
              <a:spcBef>
                <a:spcPts val="209"/>
              </a:spcBef>
              <a:buFont typeface="Arial"/>
              <a:buChar char="•"/>
              <a:tabLst>
                <a:tab pos="369570" algn="l"/>
              </a:tabLst>
            </a:pPr>
            <a:r>
              <a:rPr sz="2500" spc="-15" dirty="0">
                <a:latin typeface="Carlito"/>
                <a:cs typeface="Carlito"/>
              </a:rPr>
              <a:t>Improve </a:t>
            </a:r>
            <a:r>
              <a:rPr sz="2500" spc="-20" dirty="0">
                <a:latin typeface="Carlito"/>
                <a:cs typeface="Carlito"/>
              </a:rPr>
              <a:t>data</a:t>
            </a:r>
            <a:r>
              <a:rPr sz="2500" spc="5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integrity</a:t>
            </a:r>
            <a:endParaRPr sz="2500">
              <a:latin typeface="Carlito"/>
              <a:cs typeface="Carlito"/>
            </a:endParaRPr>
          </a:p>
          <a:p>
            <a:pPr marL="368935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369570" algn="l"/>
              </a:tabLst>
            </a:pPr>
            <a:r>
              <a:rPr sz="2500" spc="-10" dirty="0">
                <a:latin typeface="Carlito"/>
                <a:cs typeface="Carlito"/>
              </a:rPr>
              <a:t>Share</a:t>
            </a:r>
            <a:r>
              <a:rPr sz="2500" spc="-5" dirty="0">
                <a:latin typeface="Carlito"/>
                <a:cs typeface="Carlito"/>
              </a:rPr>
              <a:t> </a:t>
            </a:r>
            <a:r>
              <a:rPr sz="2500" spc="-20" dirty="0">
                <a:latin typeface="Carlito"/>
                <a:cs typeface="Carlito"/>
              </a:rPr>
              <a:t>data</a:t>
            </a:r>
            <a:endParaRPr sz="2500">
              <a:latin typeface="Carlito"/>
              <a:cs typeface="Carlito"/>
            </a:endParaRPr>
          </a:p>
          <a:p>
            <a:pPr marL="368935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369570" algn="l"/>
              </a:tabLst>
            </a:pPr>
            <a:r>
              <a:rPr sz="2500" spc="-10" dirty="0">
                <a:latin typeface="Carlito"/>
                <a:cs typeface="Carlito"/>
              </a:rPr>
              <a:t>Allows </a:t>
            </a:r>
            <a:r>
              <a:rPr sz="2500" spc="-5" dirty="0">
                <a:latin typeface="Carlito"/>
                <a:cs typeface="Carlito"/>
              </a:rPr>
              <a:t>easier</a:t>
            </a:r>
            <a:r>
              <a:rPr sz="2500" dirty="0">
                <a:latin typeface="Carlito"/>
                <a:cs typeface="Carlito"/>
              </a:rPr>
              <a:t> </a:t>
            </a:r>
            <a:r>
              <a:rPr sz="2500" spc="-5" dirty="0">
                <a:latin typeface="Carlito"/>
                <a:cs typeface="Carlito"/>
              </a:rPr>
              <a:t>access</a:t>
            </a:r>
            <a:endParaRPr sz="2500">
              <a:latin typeface="Carlito"/>
              <a:cs typeface="Carlito"/>
            </a:endParaRPr>
          </a:p>
          <a:p>
            <a:pPr marL="368935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369570" algn="l"/>
              </a:tabLst>
            </a:pPr>
            <a:r>
              <a:rPr sz="2500" spc="-10" dirty="0">
                <a:latin typeface="Carlito"/>
                <a:cs typeface="Carlito"/>
              </a:rPr>
              <a:t>Reduces development</a:t>
            </a:r>
            <a:r>
              <a:rPr sz="2500" spc="-5" dirty="0">
                <a:latin typeface="Carlito"/>
                <a:cs typeface="Carlito"/>
              </a:rPr>
              <a:t> time</a:t>
            </a:r>
            <a:endParaRPr sz="2500">
              <a:latin typeface="Carlito"/>
              <a:cs typeface="Carlito"/>
            </a:endParaRPr>
          </a:p>
          <a:p>
            <a:pPr marL="368935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369570" algn="l"/>
              </a:tabLst>
            </a:pPr>
            <a:r>
              <a:rPr sz="2500" spc="-10" dirty="0">
                <a:latin typeface="Carlito"/>
                <a:cs typeface="Carlito"/>
              </a:rPr>
              <a:t>Can </a:t>
            </a:r>
            <a:r>
              <a:rPr sz="2500" spc="-5" dirty="0">
                <a:latin typeface="Carlito"/>
                <a:cs typeface="Carlito"/>
              </a:rPr>
              <a:t>be </a:t>
            </a:r>
            <a:r>
              <a:rPr sz="2500" spc="-10" dirty="0">
                <a:latin typeface="Carlito"/>
                <a:cs typeface="Carlito"/>
              </a:rPr>
              <a:t>more</a:t>
            </a:r>
            <a:r>
              <a:rPr sz="2500" dirty="0">
                <a:latin typeface="Carlito"/>
                <a:cs typeface="Carlito"/>
              </a:rPr>
              <a:t> </a:t>
            </a:r>
            <a:r>
              <a:rPr sz="2500" spc="-10" dirty="0">
                <a:latin typeface="Carlito"/>
                <a:cs typeface="Carlito"/>
              </a:rPr>
              <a:t>vulnerable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140" y="6463995"/>
            <a:ext cx="99821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Pages </a:t>
            </a:r>
            <a:r>
              <a:rPr sz="1200" dirty="0">
                <a:latin typeface="Carlito"/>
                <a:cs typeface="Carlito"/>
              </a:rPr>
              <a:t>522 -</a:t>
            </a:r>
            <a:r>
              <a:rPr sz="1200" spc="-5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524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67506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Database </a:t>
            </a:r>
            <a:r>
              <a:rPr sz="4000" spc="-15" dirty="0"/>
              <a:t>Management</a:t>
            </a:r>
            <a:r>
              <a:rPr sz="4000" spc="15" dirty="0"/>
              <a:t> </a:t>
            </a:r>
            <a:r>
              <a:rPr sz="4000" spc="-35" dirty="0"/>
              <a:t>Systems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49058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A </a:t>
            </a:r>
            <a:r>
              <a:rPr sz="3200" b="1" spc="-15" dirty="0">
                <a:solidFill>
                  <a:srgbClr val="005F85"/>
                </a:solidFill>
                <a:latin typeface="Carlito"/>
                <a:cs typeface="Carlito"/>
              </a:rPr>
              <a:t>data </a:t>
            </a:r>
            <a:r>
              <a:rPr sz="3200" b="1" dirty="0">
                <a:solidFill>
                  <a:srgbClr val="005F85"/>
                </a:solidFill>
                <a:latin typeface="Carlito"/>
                <a:cs typeface="Carlito"/>
              </a:rPr>
              <a:t>dictionary </a:t>
            </a:r>
            <a:r>
              <a:rPr sz="3200" spc="-15" dirty="0">
                <a:latin typeface="Carlito"/>
                <a:cs typeface="Carlito"/>
              </a:rPr>
              <a:t>contains </a:t>
            </a:r>
            <a:r>
              <a:rPr sz="3200" spc="-20" dirty="0">
                <a:latin typeface="Carlito"/>
                <a:cs typeface="Carlito"/>
              </a:rPr>
              <a:t>data </a:t>
            </a:r>
            <a:r>
              <a:rPr sz="3200" spc="-5" dirty="0">
                <a:latin typeface="Carlito"/>
                <a:cs typeface="Carlito"/>
              </a:rPr>
              <a:t>about </a:t>
            </a:r>
            <a:r>
              <a:rPr sz="3200" dirty="0">
                <a:latin typeface="Carlito"/>
                <a:cs typeface="Carlito"/>
              </a:rPr>
              <a:t>each </a:t>
            </a:r>
            <a:r>
              <a:rPr sz="3200" spc="-5" dirty="0">
                <a:latin typeface="Carlito"/>
                <a:cs typeface="Carlito"/>
              </a:rPr>
              <a:t>file </a:t>
            </a:r>
            <a:r>
              <a:rPr sz="3200" dirty="0">
                <a:latin typeface="Carlito"/>
                <a:cs typeface="Carlito"/>
              </a:rPr>
              <a:t>in  the </a:t>
            </a:r>
            <a:r>
              <a:rPr sz="3200" spc="-10" dirty="0">
                <a:latin typeface="Carlito"/>
                <a:cs typeface="Carlito"/>
              </a:rPr>
              <a:t>database </a:t>
            </a:r>
            <a:r>
              <a:rPr sz="3200" dirty="0">
                <a:latin typeface="Carlito"/>
                <a:cs typeface="Carlito"/>
              </a:rPr>
              <a:t>and each </a:t>
            </a:r>
            <a:r>
              <a:rPr sz="3200" spc="-5" dirty="0">
                <a:latin typeface="Carlito"/>
                <a:cs typeface="Carlito"/>
              </a:rPr>
              <a:t>field </a:t>
            </a:r>
            <a:r>
              <a:rPr sz="3200" dirty="0">
                <a:latin typeface="Carlito"/>
                <a:cs typeface="Carlito"/>
              </a:rPr>
              <a:t>in </a:t>
            </a:r>
            <a:r>
              <a:rPr sz="3200" spc="-5" dirty="0">
                <a:latin typeface="Carlito"/>
                <a:cs typeface="Carlito"/>
              </a:rPr>
              <a:t>those</a:t>
            </a:r>
            <a:r>
              <a:rPr sz="3200" spc="10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files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67000" y="2667063"/>
            <a:ext cx="3819525" cy="3569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6445707"/>
            <a:ext cx="1026794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Pages </a:t>
            </a:r>
            <a:r>
              <a:rPr sz="1200" dirty="0">
                <a:latin typeface="Carlito"/>
                <a:cs typeface="Carlito"/>
              </a:rPr>
              <a:t>527 </a:t>
            </a:r>
            <a:r>
              <a:rPr sz="1200" spc="-70" dirty="0">
                <a:latin typeface="Arial"/>
                <a:cs typeface="Arial"/>
              </a:rPr>
              <a:t>–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dirty="0">
                <a:latin typeface="Carlito"/>
                <a:cs typeface="Carlito"/>
              </a:rPr>
              <a:t>528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Carlito"/>
                <a:cs typeface="Carlito"/>
              </a:rPr>
              <a:t>Figure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10-12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21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1850" y="6555435"/>
            <a:ext cx="25539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latin typeface="Carlito"/>
                <a:cs typeface="Carlito"/>
              </a:rPr>
              <a:t>Discovering Computers </a:t>
            </a:r>
            <a:r>
              <a:rPr sz="1200" dirty="0">
                <a:latin typeface="Carlito"/>
                <a:cs typeface="Carlito"/>
              </a:rPr>
              <a:t>2012: </a:t>
            </a:r>
            <a:r>
              <a:rPr sz="1200" spc="-5" dirty="0">
                <a:latin typeface="Carlito"/>
                <a:cs typeface="Carlito"/>
              </a:rPr>
              <a:t>Chapter</a:t>
            </a:r>
            <a:r>
              <a:rPr sz="1200" spc="-114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67506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Database </a:t>
            </a:r>
            <a:r>
              <a:rPr sz="4000" spc="-15" dirty="0"/>
              <a:t>Management</a:t>
            </a:r>
            <a:r>
              <a:rPr sz="4000" spc="15" dirty="0"/>
              <a:t> </a:t>
            </a:r>
            <a:r>
              <a:rPr sz="4000" spc="-35" dirty="0"/>
              <a:t>Systems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60552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A </a:t>
            </a:r>
            <a:r>
              <a:rPr sz="3200" spc="-5" dirty="0">
                <a:latin typeface="Carlito"/>
                <a:cs typeface="Carlito"/>
              </a:rPr>
              <a:t>DBMS </a:t>
            </a:r>
            <a:r>
              <a:rPr sz="3200" spc="-15" dirty="0">
                <a:latin typeface="Carlito"/>
                <a:cs typeface="Carlito"/>
              </a:rPr>
              <a:t>provides </a:t>
            </a:r>
            <a:r>
              <a:rPr sz="3200" spc="-20" dirty="0">
                <a:latin typeface="Carlito"/>
                <a:cs typeface="Carlito"/>
              </a:rPr>
              <a:t>several </a:t>
            </a:r>
            <a:r>
              <a:rPr sz="3200" spc="-15" dirty="0">
                <a:latin typeface="Carlito"/>
                <a:cs typeface="Carlito"/>
              </a:rPr>
              <a:t>tools </a:t>
            </a:r>
            <a:r>
              <a:rPr sz="3200" spc="-10" dirty="0">
                <a:latin typeface="Carlito"/>
                <a:cs typeface="Carlito"/>
              </a:rPr>
              <a:t>that </a:t>
            </a:r>
            <a:r>
              <a:rPr sz="3200" spc="-5" dirty="0">
                <a:latin typeface="Carlito"/>
                <a:cs typeface="Carlito"/>
              </a:rPr>
              <a:t>allow </a:t>
            </a:r>
            <a:r>
              <a:rPr sz="3200" spc="-15" dirty="0">
                <a:latin typeface="Carlito"/>
                <a:cs typeface="Carlito"/>
              </a:rPr>
              <a:t>users  </a:t>
            </a:r>
            <a:r>
              <a:rPr sz="3200" dirty="0">
                <a:latin typeface="Carlito"/>
                <a:cs typeface="Carlito"/>
              </a:rPr>
              <a:t>and </a:t>
            </a:r>
            <a:r>
              <a:rPr sz="3200" spc="-15" dirty="0">
                <a:latin typeface="Carlito"/>
                <a:cs typeface="Carlito"/>
              </a:rPr>
              <a:t>programs </a:t>
            </a:r>
            <a:r>
              <a:rPr sz="3200" spc="-25" dirty="0">
                <a:latin typeface="Carlito"/>
                <a:cs typeface="Carlito"/>
              </a:rPr>
              <a:t>to </a:t>
            </a:r>
            <a:r>
              <a:rPr sz="3200" spc="-15" dirty="0">
                <a:latin typeface="Carlito"/>
                <a:cs typeface="Carlito"/>
              </a:rPr>
              <a:t>retrieve </a:t>
            </a:r>
            <a:r>
              <a:rPr sz="3200" dirty="0">
                <a:latin typeface="Carlito"/>
                <a:cs typeface="Carlito"/>
              </a:rPr>
              <a:t>and </a:t>
            </a:r>
            <a:r>
              <a:rPr sz="3200" spc="-10" dirty="0">
                <a:latin typeface="Carlito"/>
                <a:cs typeface="Carlito"/>
              </a:rPr>
              <a:t>maintain </a:t>
            </a:r>
            <a:r>
              <a:rPr sz="3200" spc="-20" dirty="0">
                <a:latin typeface="Carlito"/>
                <a:cs typeface="Carlito"/>
              </a:rPr>
              <a:t>data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2583307"/>
            <a:ext cx="1527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rlito"/>
                <a:cs typeface="Carlito"/>
              </a:rPr>
              <a:t>d</a:t>
            </a:r>
            <a:r>
              <a:rPr sz="3200" spc="-30" dirty="0">
                <a:latin typeface="Carlito"/>
                <a:cs typeface="Carlito"/>
              </a:rPr>
              <a:t>a</a:t>
            </a:r>
            <a:r>
              <a:rPr sz="3200" spc="-45" dirty="0">
                <a:latin typeface="Carlito"/>
                <a:cs typeface="Carlito"/>
              </a:rPr>
              <a:t>t</a:t>
            </a:r>
            <a:r>
              <a:rPr sz="3200" dirty="0">
                <a:latin typeface="Carlito"/>
                <a:cs typeface="Carlito"/>
              </a:rPr>
              <a:t>abase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79650" y="2715767"/>
            <a:ext cx="4965700" cy="825500"/>
            <a:chOff x="2279650" y="2715767"/>
            <a:chExt cx="4965700" cy="825500"/>
          </a:xfrm>
        </p:grpSpPr>
        <p:sp>
          <p:nvSpPr>
            <p:cNvPr id="6" name="object 6"/>
            <p:cNvSpPr/>
            <p:nvPr/>
          </p:nvSpPr>
          <p:spPr>
            <a:xfrm>
              <a:off x="2286000" y="3030537"/>
              <a:ext cx="4953000" cy="504190"/>
            </a:xfrm>
            <a:custGeom>
              <a:avLst/>
              <a:gdLst/>
              <a:ahLst/>
              <a:cxnLst/>
              <a:rect l="l" t="t" r="r" b="b"/>
              <a:pathLst>
                <a:path w="4953000" h="504189">
                  <a:moveTo>
                    <a:pt x="4953000" y="0"/>
                  </a:moveTo>
                  <a:lnTo>
                    <a:pt x="0" y="0"/>
                  </a:lnTo>
                  <a:lnTo>
                    <a:pt x="0" y="503999"/>
                  </a:lnTo>
                  <a:lnTo>
                    <a:pt x="4953000" y="503999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86000" y="3030537"/>
              <a:ext cx="4953000" cy="504190"/>
            </a:xfrm>
            <a:custGeom>
              <a:avLst/>
              <a:gdLst/>
              <a:ahLst/>
              <a:cxnLst/>
              <a:rect l="l" t="t" r="r" b="b"/>
              <a:pathLst>
                <a:path w="4953000" h="504189">
                  <a:moveTo>
                    <a:pt x="0" y="503999"/>
                  </a:moveTo>
                  <a:lnTo>
                    <a:pt x="4953000" y="503999"/>
                  </a:lnTo>
                  <a:lnTo>
                    <a:pt x="4953000" y="0"/>
                  </a:lnTo>
                  <a:lnTo>
                    <a:pt x="0" y="0"/>
                  </a:lnTo>
                  <a:lnTo>
                    <a:pt x="0" y="503999"/>
                  </a:lnTo>
                  <a:close/>
                </a:path>
              </a:pathLst>
            </a:custGeom>
            <a:ln w="127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91740" y="2715767"/>
              <a:ext cx="3550920" cy="6751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94788" y="2761487"/>
              <a:ext cx="2023872" cy="4739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33650" y="2735452"/>
              <a:ext cx="3467100" cy="590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81097" y="2834767"/>
            <a:ext cx="16535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Query</a:t>
            </a:r>
            <a:r>
              <a:rPr sz="20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language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79650" y="3622547"/>
            <a:ext cx="4965700" cy="826135"/>
            <a:chOff x="2279650" y="3622547"/>
            <a:chExt cx="4965700" cy="826135"/>
          </a:xfrm>
        </p:grpSpPr>
        <p:sp>
          <p:nvSpPr>
            <p:cNvPr id="13" name="object 13"/>
            <p:cNvSpPr/>
            <p:nvPr/>
          </p:nvSpPr>
          <p:spPr>
            <a:xfrm>
              <a:off x="2286000" y="3937825"/>
              <a:ext cx="4953000" cy="504190"/>
            </a:xfrm>
            <a:custGeom>
              <a:avLst/>
              <a:gdLst/>
              <a:ahLst/>
              <a:cxnLst/>
              <a:rect l="l" t="t" r="r" b="b"/>
              <a:pathLst>
                <a:path w="4953000" h="504189">
                  <a:moveTo>
                    <a:pt x="4953000" y="0"/>
                  </a:moveTo>
                  <a:lnTo>
                    <a:pt x="0" y="0"/>
                  </a:lnTo>
                  <a:lnTo>
                    <a:pt x="0" y="503999"/>
                  </a:lnTo>
                  <a:lnTo>
                    <a:pt x="4953000" y="503999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86000" y="3937825"/>
              <a:ext cx="4953000" cy="504190"/>
            </a:xfrm>
            <a:custGeom>
              <a:avLst/>
              <a:gdLst/>
              <a:ahLst/>
              <a:cxnLst/>
              <a:rect l="l" t="t" r="r" b="b"/>
              <a:pathLst>
                <a:path w="4953000" h="504189">
                  <a:moveTo>
                    <a:pt x="0" y="503999"/>
                  </a:moveTo>
                  <a:lnTo>
                    <a:pt x="4953000" y="503999"/>
                  </a:lnTo>
                  <a:lnTo>
                    <a:pt x="4953000" y="0"/>
                  </a:lnTo>
                  <a:lnTo>
                    <a:pt x="0" y="0"/>
                  </a:lnTo>
                  <a:lnTo>
                    <a:pt x="0" y="503999"/>
                  </a:lnTo>
                  <a:close/>
                </a:path>
              </a:pathLst>
            </a:custGeom>
            <a:ln w="127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91740" y="3622547"/>
              <a:ext cx="3550920" cy="6766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94788" y="3668267"/>
              <a:ext cx="2263140" cy="4739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33650" y="3642613"/>
              <a:ext cx="3467100" cy="590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279650" y="4530852"/>
            <a:ext cx="4965700" cy="824865"/>
            <a:chOff x="2279650" y="4530852"/>
            <a:chExt cx="4965700" cy="824865"/>
          </a:xfrm>
        </p:grpSpPr>
        <p:sp>
          <p:nvSpPr>
            <p:cNvPr id="19" name="object 19"/>
            <p:cNvSpPr/>
            <p:nvPr/>
          </p:nvSpPr>
          <p:spPr>
            <a:xfrm>
              <a:off x="2286000" y="4844986"/>
              <a:ext cx="4953000" cy="504190"/>
            </a:xfrm>
            <a:custGeom>
              <a:avLst/>
              <a:gdLst/>
              <a:ahLst/>
              <a:cxnLst/>
              <a:rect l="l" t="t" r="r" b="b"/>
              <a:pathLst>
                <a:path w="4953000" h="504189">
                  <a:moveTo>
                    <a:pt x="4953000" y="0"/>
                  </a:moveTo>
                  <a:lnTo>
                    <a:pt x="0" y="0"/>
                  </a:lnTo>
                  <a:lnTo>
                    <a:pt x="0" y="503999"/>
                  </a:lnTo>
                  <a:lnTo>
                    <a:pt x="4953000" y="503999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86000" y="4844986"/>
              <a:ext cx="4953000" cy="504190"/>
            </a:xfrm>
            <a:custGeom>
              <a:avLst/>
              <a:gdLst/>
              <a:ahLst/>
              <a:cxnLst/>
              <a:rect l="l" t="t" r="r" b="b"/>
              <a:pathLst>
                <a:path w="4953000" h="504189">
                  <a:moveTo>
                    <a:pt x="0" y="503999"/>
                  </a:moveTo>
                  <a:lnTo>
                    <a:pt x="4953000" y="503999"/>
                  </a:lnTo>
                  <a:lnTo>
                    <a:pt x="4953000" y="0"/>
                  </a:lnTo>
                  <a:lnTo>
                    <a:pt x="0" y="0"/>
                  </a:lnTo>
                  <a:lnTo>
                    <a:pt x="0" y="503999"/>
                  </a:lnTo>
                  <a:close/>
                </a:path>
              </a:pathLst>
            </a:custGeom>
            <a:ln w="127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91740" y="4530852"/>
              <a:ext cx="3550920" cy="6751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94788" y="4576572"/>
              <a:ext cx="935736" cy="4739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33650" y="4549775"/>
              <a:ext cx="3467100" cy="590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279650" y="5437632"/>
            <a:ext cx="4965700" cy="825500"/>
            <a:chOff x="2279650" y="5437632"/>
            <a:chExt cx="4965700" cy="825500"/>
          </a:xfrm>
        </p:grpSpPr>
        <p:sp>
          <p:nvSpPr>
            <p:cNvPr id="25" name="object 25"/>
            <p:cNvSpPr/>
            <p:nvPr/>
          </p:nvSpPr>
          <p:spPr>
            <a:xfrm>
              <a:off x="2286000" y="5752198"/>
              <a:ext cx="4953000" cy="504190"/>
            </a:xfrm>
            <a:custGeom>
              <a:avLst/>
              <a:gdLst/>
              <a:ahLst/>
              <a:cxnLst/>
              <a:rect l="l" t="t" r="r" b="b"/>
              <a:pathLst>
                <a:path w="4953000" h="504189">
                  <a:moveTo>
                    <a:pt x="4953000" y="0"/>
                  </a:moveTo>
                  <a:lnTo>
                    <a:pt x="0" y="0"/>
                  </a:lnTo>
                  <a:lnTo>
                    <a:pt x="0" y="503999"/>
                  </a:lnTo>
                  <a:lnTo>
                    <a:pt x="4953000" y="503999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86000" y="5752198"/>
              <a:ext cx="4953000" cy="504190"/>
            </a:xfrm>
            <a:custGeom>
              <a:avLst/>
              <a:gdLst/>
              <a:ahLst/>
              <a:cxnLst/>
              <a:rect l="l" t="t" r="r" b="b"/>
              <a:pathLst>
                <a:path w="4953000" h="504189">
                  <a:moveTo>
                    <a:pt x="0" y="503999"/>
                  </a:moveTo>
                  <a:lnTo>
                    <a:pt x="4953000" y="503999"/>
                  </a:lnTo>
                  <a:lnTo>
                    <a:pt x="4953000" y="0"/>
                  </a:lnTo>
                  <a:lnTo>
                    <a:pt x="0" y="0"/>
                  </a:lnTo>
                  <a:lnTo>
                    <a:pt x="0" y="503999"/>
                  </a:lnTo>
                  <a:close/>
                </a:path>
              </a:pathLst>
            </a:custGeom>
            <a:ln w="127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91740" y="5437632"/>
              <a:ext cx="3550920" cy="6751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94788" y="5483352"/>
              <a:ext cx="2167128" cy="47396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33650" y="5457063"/>
              <a:ext cx="3467100" cy="59033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681097" y="3742182"/>
            <a:ext cx="1892935" cy="214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20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example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Form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Report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generator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1140" y="6463995"/>
            <a:ext cx="587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7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528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67506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Database </a:t>
            </a:r>
            <a:r>
              <a:rPr sz="4000" spc="-15" dirty="0"/>
              <a:t>Management</a:t>
            </a:r>
            <a:r>
              <a:rPr sz="4000" spc="15" dirty="0"/>
              <a:t> </a:t>
            </a:r>
            <a:r>
              <a:rPr sz="4000" spc="-35" dirty="0"/>
              <a:t>Systems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231140" y="6463995"/>
            <a:ext cx="587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7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528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505825" cy="2562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A </a:t>
            </a:r>
            <a:r>
              <a:rPr sz="3200" b="1" dirty="0">
                <a:solidFill>
                  <a:srgbClr val="005F85"/>
                </a:solidFill>
                <a:latin typeface="Carlito"/>
                <a:cs typeface="Carlito"/>
              </a:rPr>
              <a:t>query </a:t>
            </a:r>
            <a:r>
              <a:rPr sz="3200" b="1" spc="-5" dirty="0">
                <a:solidFill>
                  <a:srgbClr val="005F85"/>
                </a:solidFill>
                <a:latin typeface="Carlito"/>
                <a:cs typeface="Carlito"/>
              </a:rPr>
              <a:t>language </a:t>
            </a:r>
            <a:r>
              <a:rPr sz="3200" spc="-15" dirty="0">
                <a:latin typeface="Carlito"/>
                <a:cs typeface="Carlito"/>
              </a:rPr>
              <a:t>consists </a:t>
            </a:r>
            <a:r>
              <a:rPr sz="3200" spc="-5" dirty="0">
                <a:latin typeface="Carlito"/>
                <a:cs typeface="Carlito"/>
              </a:rPr>
              <a:t>of simple, </a:t>
            </a:r>
            <a:r>
              <a:rPr sz="3200" spc="-15" dirty="0">
                <a:latin typeface="Carlito"/>
                <a:cs typeface="Carlito"/>
              </a:rPr>
              <a:t>English-like  </a:t>
            </a:r>
            <a:r>
              <a:rPr sz="3200" spc="-20" dirty="0">
                <a:latin typeface="Carlito"/>
                <a:cs typeface="Carlito"/>
              </a:rPr>
              <a:t>statements </a:t>
            </a:r>
            <a:r>
              <a:rPr sz="3200" spc="-10" dirty="0">
                <a:latin typeface="Carlito"/>
                <a:cs typeface="Carlito"/>
              </a:rPr>
              <a:t>that </a:t>
            </a:r>
            <a:r>
              <a:rPr sz="3200" spc="-5" dirty="0">
                <a:latin typeface="Carlito"/>
                <a:cs typeface="Carlito"/>
              </a:rPr>
              <a:t>allow </a:t>
            </a:r>
            <a:r>
              <a:rPr sz="3200" spc="-15" dirty="0">
                <a:latin typeface="Carlito"/>
                <a:cs typeface="Carlito"/>
              </a:rPr>
              <a:t>users </a:t>
            </a:r>
            <a:r>
              <a:rPr sz="3200" spc="-20" dirty="0">
                <a:latin typeface="Carlito"/>
                <a:cs typeface="Carlito"/>
              </a:rPr>
              <a:t>to </a:t>
            </a:r>
            <a:r>
              <a:rPr sz="3200" spc="-5" dirty="0">
                <a:latin typeface="Carlito"/>
                <a:cs typeface="Carlito"/>
              </a:rPr>
              <a:t>specify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20" dirty="0">
                <a:latin typeface="Carlito"/>
                <a:cs typeface="Carlito"/>
              </a:rPr>
              <a:t>data to  </a:t>
            </a:r>
            <a:r>
              <a:rPr sz="3200" spc="-45" dirty="0">
                <a:latin typeface="Carlito"/>
                <a:cs typeface="Carlito"/>
              </a:rPr>
              <a:t>display, </a:t>
            </a:r>
            <a:r>
              <a:rPr sz="3200" spc="-10" dirty="0">
                <a:latin typeface="Carlito"/>
                <a:cs typeface="Carlito"/>
              </a:rPr>
              <a:t>print, </a:t>
            </a:r>
            <a:r>
              <a:rPr sz="3200" spc="-5" dirty="0">
                <a:latin typeface="Carlito"/>
                <a:cs typeface="Carlito"/>
              </a:rPr>
              <a:t>or</a:t>
            </a:r>
            <a:r>
              <a:rPr sz="3200" spc="65" dirty="0">
                <a:latin typeface="Carlito"/>
                <a:cs typeface="Carlito"/>
              </a:rPr>
              <a:t> </a:t>
            </a:r>
            <a:r>
              <a:rPr sz="3200" spc="-30" dirty="0">
                <a:latin typeface="Carlito"/>
                <a:cs typeface="Carlito"/>
              </a:rPr>
              <a:t>store</a:t>
            </a:r>
            <a:endParaRPr sz="3200">
              <a:latin typeface="Carlito"/>
              <a:cs typeface="Carlito"/>
            </a:endParaRPr>
          </a:p>
          <a:p>
            <a:pPr marL="355600" marR="102235" indent="-342900">
              <a:lnSpc>
                <a:spcPct val="100000"/>
              </a:lnSpc>
              <a:spcBef>
                <a:spcPts val="770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solidFill>
                  <a:srgbClr val="005F85"/>
                </a:solidFill>
                <a:latin typeface="Carlito"/>
                <a:cs typeface="Carlito"/>
              </a:rPr>
              <a:t>Query </a:t>
            </a:r>
            <a:r>
              <a:rPr sz="3200" b="1" spc="-10" dirty="0">
                <a:solidFill>
                  <a:srgbClr val="005F85"/>
                </a:solidFill>
                <a:latin typeface="Carlito"/>
                <a:cs typeface="Carlito"/>
              </a:rPr>
              <a:t>by </a:t>
            </a:r>
            <a:r>
              <a:rPr sz="3200" b="1" spc="-15" dirty="0">
                <a:solidFill>
                  <a:srgbClr val="005F85"/>
                </a:solidFill>
                <a:latin typeface="Carlito"/>
                <a:cs typeface="Carlito"/>
              </a:rPr>
              <a:t>example </a:t>
            </a:r>
            <a:r>
              <a:rPr sz="3200" spc="-5" dirty="0">
                <a:latin typeface="Carlito"/>
                <a:cs typeface="Carlito"/>
              </a:rPr>
              <a:t>(</a:t>
            </a:r>
            <a:r>
              <a:rPr sz="3200" b="1" spc="-5" dirty="0">
                <a:solidFill>
                  <a:srgbClr val="005F85"/>
                </a:solidFill>
                <a:latin typeface="Carlito"/>
                <a:cs typeface="Carlito"/>
              </a:rPr>
              <a:t>QBE</a:t>
            </a:r>
            <a:r>
              <a:rPr sz="3200" spc="-5" dirty="0">
                <a:latin typeface="Carlito"/>
                <a:cs typeface="Carlito"/>
              </a:rPr>
              <a:t>) </a:t>
            </a:r>
            <a:r>
              <a:rPr sz="3200" spc="-10" dirty="0">
                <a:latin typeface="Carlito"/>
                <a:cs typeface="Carlito"/>
              </a:rPr>
              <a:t>provides </a:t>
            </a:r>
            <a:r>
              <a:rPr sz="3200" dirty="0">
                <a:latin typeface="Carlito"/>
                <a:cs typeface="Carlito"/>
              </a:rPr>
              <a:t>a GUI </a:t>
            </a:r>
            <a:r>
              <a:rPr sz="3200" spc="-25" dirty="0">
                <a:latin typeface="Carlito"/>
                <a:cs typeface="Carlito"/>
              </a:rPr>
              <a:t>to </a:t>
            </a:r>
            <a:r>
              <a:rPr sz="3200" spc="-10" dirty="0">
                <a:latin typeface="Carlito"/>
                <a:cs typeface="Carlito"/>
              </a:rPr>
              <a:t>assist  </a:t>
            </a:r>
            <a:r>
              <a:rPr sz="3200" spc="-20" dirty="0">
                <a:latin typeface="Carlito"/>
                <a:cs typeface="Carlito"/>
              </a:rPr>
              <a:t>users </a:t>
            </a:r>
            <a:r>
              <a:rPr sz="3200" spc="-5" dirty="0">
                <a:latin typeface="Carlito"/>
                <a:cs typeface="Carlito"/>
              </a:rPr>
              <a:t>with </a:t>
            </a:r>
            <a:r>
              <a:rPr sz="3200" spc="-10" dirty="0">
                <a:latin typeface="Carlito"/>
                <a:cs typeface="Carlito"/>
              </a:rPr>
              <a:t>retrieving</a:t>
            </a:r>
            <a:r>
              <a:rPr sz="320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data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67506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Database </a:t>
            </a:r>
            <a:r>
              <a:rPr sz="4000" spc="-15" dirty="0"/>
              <a:t>Management</a:t>
            </a:r>
            <a:r>
              <a:rPr sz="4000" spc="15" dirty="0"/>
              <a:t> </a:t>
            </a:r>
            <a:r>
              <a:rPr sz="4000" spc="-35" dirty="0"/>
              <a:t>Systems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60044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A </a:t>
            </a:r>
            <a:r>
              <a:rPr sz="3200" b="1" spc="-15" dirty="0">
                <a:solidFill>
                  <a:srgbClr val="005F85"/>
                </a:solidFill>
                <a:latin typeface="Carlito"/>
                <a:cs typeface="Carlito"/>
              </a:rPr>
              <a:t>form </a:t>
            </a:r>
            <a:r>
              <a:rPr sz="3200" dirty="0">
                <a:latin typeface="Carlito"/>
                <a:cs typeface="Carlito"/>
              </a:rPr>
              <a:t>is a </a:t>
            </a:r>
            <a:r>
              <a:rPr sz="3200" spc="-5" dirty="0">
                <a:latin typeface="Carlito"/>
                <a:cs typeface="Carlito"/>
              </a:rPr>
              <a:t>window </a:t>
            </a:r>
            <a:r>
              <a:rPr sz="3200" dirty="0">
                <a:latin typeface="Carlito"/>
                <a:cs typeface="Carlito"/>
              </a:rPr>
              <a:t>on the </a:t>
            </a:r>
            <a:r>
              <a:rPr sz="3200" spc="-10" dirty="0">
                <a:latin typeface="Carlito"/>
                <a:cs typeface="Carlito"/>
              </a:rPr>
              <a:t>screen that </a:t>
            </a:r>
            <a:r>
              <a:rPr sz="3200" spc="-15" dirty="0">
                <a:latin typeface="Carlito"/>
                <a:cs typeface="Carlito"/>
              </a:rPr>
              <a:t>provides  </a:t>
            </a:r>
            <a:r>
              <a:rPr sz="3200" spc="-10" dirty="0">
                <a:latin typeface="Carlito"/>
                <a:cs typeface="Carlito"/>
              </a:rPr>
              <a:t>areas </a:t>
            </a:r>
            <a:r>
              <a:rPr sz="3200" spc="-30" dirty="0">
                <a:latin typeface="Carlito"/>
                <a:cs typeface="Carlito"/>
              </a:rPr>
              <a:t>for </a:t>
            </a:r>
            <a:r>
              <a:rPr sz="3200" spc="-10" dirty="0">
                <a:latin typeface="Carlito"/>
                <a:cs typeface="Carlito"/>
              </a:rPr>
              <a:t>entering </a:t>
            </a:r>
            <a:r>
              <a:rPr sz="3200" dirty="0">
                <a:latin typeface="Carlito"/>
                <a:cs typeface="Carlito"/>
              </a:rPr>
              <a:t>or </a:t>
            </a:r>
            <a:r>
              <a:rPr sz="3200" spc="-5" dirty="0">
                <a:latin typeface="Carlito"/>
                <a:cs typeface="Carlito"/>
              </a:rPr>
              <a:t>modifying </a:t>
            </a:r>
            <a:r>
              <a:rPr sz="3200" spc="-20" dirty="0">
                <a:latin typeface="Carlito"/>
                <a:cs typeface="Carlito"/>
              </a:rPr>
              <a:t>data </a:t>
            </a:r>
            <a:r>
              <a:rPr sz="3200" dirty="0">
                <a:latin typeface="Carlito"/>
                <a:cs typeface="Carlito"/>
              </a:rPr>
              <a:t>in a</a:t>
            </a:r>
            <a:r>
              <a:rPr sz="3200" spc="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database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0" y="2667000"/>
            <a:ext cx="4643374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6445707"/>
            <a:ext cx="800100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530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Carlito"/>
                <a:cs typeface="Carlito"/>
              </a:rPr>
              <a:t>Figure</a:t>
            </a:r>
            <a:r>
              <a:rPr sz="1200" spc="-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10-15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25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7107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Databases, </a:t>
            </a:r>
            <a:r>
              <a:rPr sz="4000" spc="-25" dirty="0"/>
              <a:t>Data, </a:t>
            </a:r>
            <a:r>
              <a:rPr sz="4000" spc="-5" dirty="0"/>
              <a:t>and</a:t>
            </a:r>
            <a:r>
              <a:rPr sz="4000" spc="55" dirty="0"/>
              <a:t> </a:t>
            </a:r>
            <a:r>
              <a:rPr sz="4000" spc="-15" dirty="0"/>
              <a:t>Information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5725" y="1628775"/>
            <a:ext cx="2819400" cy="904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3975" y="1801114"/>
            <a:ext cx="13563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0" dirty="0">
                <a:solidFill>
                  <a:srgbClr val="FFFFFF"/>
                </a:solidFill>
                <a:latin typeface="Carlito"/>
                <a:cs typeface="Carlito"/>
              </a:rPr>
              <a:t>Database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50" y="2400300"/>
            <a:ext cx="2895600" cy="3867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6613" y="2522601"/>
            <a:ext cx="2299970" cy="307403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0665" marR="5080" indent="-228600">
              <a:lnSpc>
                <a:spcPct val="916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700" spc="-5" dirty="0">
                <a:latin typeface="Carlito"/>
                <a:cs typeface="Carlito"/>
              </a:rPr>
              <a:t>Collection of  </a:t>
            </a:r>
            <a:r>
              <a:rPr sz="2700" spc="-20" dirty="0">
                <a:latin typeface="Carlito"/>
                <a:cs typeface="Carlito"/>
              </a:rPr>
              <a:t>data</a:t>
            </a:r>
            <a:r>
              <a:rPr sz="2700" spc="-75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organized  </a:t>
            </a:r>
            <a:r>
              <a:rPr sz="2700" dirty="0">
                <a:latin typeface="Carlito"/>
                <a:cs typeface="Carlito"/>
              </a:rPr>
              <a:t>in a manner  </a:t>
            </a:r>
            <a:r>
              <a:rPr sz="2700" spc="-10" dirty="0">
                <a:latin typeface="Carlito"/>
                <a:cs typeface="Carlito"/>
              </a:rPr>
              <a:t>that </a:t>
            </a:r>
            <a:r>
              <a:rPr sz="2700" spc="-5" dirty="0">
                <a:latin typeface="Carlito"/>
                <a:cs typeface="Carlito"/>
              </a:rPr>
              <a:t>allows  </a:t>
            </a:r>
            <a:r>
              <a:rPr sz="2700" dirty="0">
                <a:latin typeface="Carlito"/>
                <a:cs typeface="Carlito"/>
              </a:rPr>
              <a:t>access,  </a:t>
            </a:r>
            <a:r>
              <a:rPr sz="2700" spc="-15" dirty="0">
                <a:latin typeface="Carlito"/>
                <a:cs typeface="Carlito"/>
              </a:rPr>
              <a:t>retrieval, </a:t>
            </a:r>
            <a:r>
              <a:rPr sz="2700" dirty="0">
                <a:latin typeface="Carlito"/>
                <a:cs typeface="Carlito"/>
              </a:rPr>
              <a:t>and  </a:t>
            </a:r>
            <a:r>
              <a:rPr sz="2700" spc="-5" dirty="0">
                <a:latin typeface="Carlito"/>
                <a:cs typeface="Carlito"/>
              </a:rPr>
              <a:t>use of </a:t>
            </a:r>
            <a:r>
              <a:rPr sz="2700" spc="-10" dirty="0">
                <a:latin typeface="Carlito"/>
                <a:cs typeface="Carlito"/>
              </a:rPr>
              <a:t>that  </a:t>
            </a:r>
            <a:r>
              <a:rPr sz="2700" spc="-20" dirty="0">
                <a:latin typeface="Carlito"/>
                <a:cs typeface="Carlito"/>
              </a:rPr>
              <a:t>data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52775" y="1628775"/>
            <a:ext cx="2828925" cy="904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6211" y="1801114"/>
            <a:ext cx="6711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700" spc="-3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2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95625" y="2400300"/>
            <a:ext cx="2886075" cy="3867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57117" y="2522601"/>
            <a:ext cx="2019935" cy="33883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ts val="296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700" spc="-5" dirty="0">
                <a:latin typeface="Carlito"/>
                <a:cs typeface="Carlito"/>
              </a:rPr>
              <a:t>Collection of  unp</a:t>
            </a:r>
            <a:r>
              <a:rPr sz="2700" spc="-65" dirty="0">
                <a:latin typeface="Carlito"/>
                <a:cs typeface="Carlito"/>
              </a:rPr>
              <a:t>r</a:t>
            </a:r>
            <a:r>
              <a:rPr sz="2700" spc="-5" dirty="0">
                <a:latin typeface="Carlito"/>
                <a:cs typeface="Carlito"/>
              </a:rPr>
              <a:t>ocessed  items</a:t>
            </a:r>
            <a:endParaRPr sz="2700">
              <a:latin typeface="Carlito"/>
              <a:cs typeface="Carlito"/>
            </a:endParaRPr>
          </a:p>
          <a:p>
            <a:pPr marL="469900" lvl="1" indent="-228600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469900" algn="l"/>
              </a:tabLst>
            </a:pPr>
            <a:r>
              <a:rPr sz="2700" spc="-75" dirty="0">
                <a:latin typeface="Carlito"/>
                <a:cs typeface="Carlito"/>
              </a:rPr>
              <a:t>Text</a:t>
            </a:r>
            <a:endParaRPr sz="2700">
              <a:latin typeface="Carlito"/>
              <a:cs typeface="Carlito"/>
            </a:endParaRPr>
          </a:p>
          <a:p>
            <a:pPr marL="4699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469900" algn="l"/>
              </a:tabLst>
            </a:pPr>
            <a:r>
              <a:rPr sz="2700" spc="-10" dirty="0">
                <a:latin typeface="Carlito"/>
                <a:cs typeface="Carlito"/>
              </a:rPr>
              <a:t>Numbers</a:t>
            </a:r>
            <a:endParaRPr sz="2700">
              <a:latin typeface="Carlito"/>
              <a:cs typeface="Carlito"/>
            </a:endParaRPr>
          </a:p>
          <a:p>
            <a:pPr marL="4699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469900" algn="l"/>
              </a:tabLst>
            </a:pPr>
            <a:r>
              <a:rPr sz="2700" spc="-5" dirty="0">
                <a:latin typeface="Carlito"/>
                <a:cs typeface="Carlito"/>
              </a:rPr>
              <a:t>Images</a:t>
            </a:r>
            <a:endParaRPr sz="2700">
              <a:latin typeface="Carlito"/>
              <a:cs typeface="Carlito"/>
            </a:endParaRPr>
          </a:p>
          <a:p>
            <a:pPr marL="4699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469900" algn="l"/>
              </a:tabLst>
            </a:pPr>
            <a:r>
              <a:rPr sz="2700" spc="-5" dirty="0">
                <a:latin typeface="Carlito"/>
                <a:cs typeface="Carlito"/>
              </a:rPr>
              <a:t>Audio</a:t>
            </a:r>
            <a:endParaRPr sz="2700">
              <a:latin typeface="Carlito"/>
              <a:cs typeface="Carlito"/>
            </a:endParaRPr>
          </a:p>
          <a:p>
            <a:pPr marL="4699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469900" algn="l"/>
              </a:tabLst>
            </a:pPr>
            <a:r>
              <a:rPr sz="2700" spc="-5" dirty="0">
                <a:latin typeface="Carlito"/>
                <a:cs typeface="Carlito"/>
              </a:rPr>
              <a:t>Video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29350" y="1628775"/>
            <a:ext cx="2819400" cy="904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03897" y="1801114"/>
            <a:ext cx="16783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2700" spc="-1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2700" spc="-60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2700" spc="-5" dirty="0">
                <a:solidFill>
                  <a:srgbClr val="FFFFFF"/>
                </a:solidFill>
                <a:latin typeface="Carlito"/>
                <a:cs typeface="Carlito"/>
              </a:rPr>
              <a:t>orm</a:t>
            </a:r>
            <a:r>
              <a:rPr sz="2700" spc="-2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700" dirty="0">
                <a:solidFill>
                  <a:srgbClr val="FFFFFF"/>
                </a:solidFill>
                <a:latin typeface="Carlito"/>
                <a:cs typeface="Carlito"/>
              </a:rPr>
              <a:t>tion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62675" y="2400300"/>
            <a:ext cx="2895600" cy="3867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27978" y="2495169"/>
            <a:ext cx="2350770" cy="22218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700" spc="-10" dirty="0">
                <a:latin typeface="Carlito"/>
                <a:cs typeface="Carlito"/>
              </a:rPr>
              <a:t>Processed</a:t>
            </a:r>
            <a:r>
              <a:rPr sz="2700" spc="-80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data</a:t>
            </a:r>
            <a:endParaRPr sz="2700" dirty="0">
              <a:latin typeface="Carlito"/>
              <a:cs typeface="Carlito"/>
            </a:endParaRPr>
          </a:p>
          <a:p>
            <a:pPr marL="4699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469900" algn="l"/>
              </a:tabLst>
            </a:pPr>
            <a:r>
              <a:rPr sz="2700" spc="-10" dirty="0">
                <a:latin typeface="Carlito"/>
                <a:cs typeface="Carlito"/>
              </a:rPr>
              <a:t>Documents</a:t>
            </a:r>
            <a:endParaRPr sz="2700" dirty="0">
              <a:latin typeface="Carlito"/>
              <a:cs typeface="Carlito"/>
            </a:endParaRPr>
          </a:p>
          <a:p>
            <a:pPr marL="4699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469900" algn="l"/>
              </a:tabLst>
            </a:pPr>
            <a:r>
              <a:rPr sz="2700" spc="-5" dirty="0">
                <a:latin typeface="Carlito"/>
                <a:cs typeface="Carlito"/>
              </a:rPr>
              <a:t>Audio</a:t>
            </a:r>
            <a:endParaRPr sz="2700" dirty="0">
              <a:latin typeface="Carlito"/>
              <a:cs typeface="Carlito"/>
            </a:endParaRPr>
          </a:p>
          <a:p>
            <a:pPr marL="4699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469900" algn="l"/>
              </a:tabLst>
            </a:pPr>
            <a:r>
              <a:rPr sz="2700" spc="-5" dirty="0">
                <a:latin typeface="Carlito"/>
                <a:cs typeface="Carlito"/>
              </a:rPr>
              <a:t>Images</a:t>
            </a:r>
            <a:endParaRPr sz="2700" dirty="0">
              <a:latin typeface="Carlito"/>
              <a:cs typeface="Carlito"/>
            </a:endParaRPr>
          </a:p>
          <a:p>
            <a:pPr marL="4699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469900" algn="l"/>
              </a:tabLst>
            </a:pPr>
            <a:r>
              <a:rPr sz="2700" spc="-5" dirty="0">
                <a:latin typeface="Carlito"/>
                <a:cs typeface="Carlito"/>
              </a:rPr>
              <a:t>Video</a:t>
            </a:r>
            <a:endParaRPr sz="2700" dirty="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71850" y="6517335"/>
            <a:ext cx="2552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rlito"/>
                <a:cs typeface="Carlito"/>
              </a:rPr>
              <a:t>Discovering Computers </a:t>
            </a:r>
            <a:r>
              <a:rPr sz="1200" dirty="0">
                <a:latin typeface="Carlito"/>
                <a:cs typeface="Carlito"/>
              </a:rPr>
              <a:t>2012: </a:t>
            </a:r>
            <a:r>
              <a:rPr sz="1200" spc="-5" dirty="0">
                <a:latin typeface="Carlito"/>
                <a:cs typeface="Carlito"/>
              </a:rPr>
              <a:t>Chapter</a:t>
            </a:r>
            <a:r>
              <a:rPr sz="1200" spc="-11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88654" y="6441135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1140" y="642589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7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514</a:t>
            </a:r>
            <a:endParaRPr sz="1200">
              <a:latin typeface="Carlito"/>
              <a:cs typeface="Carlito"/>
            </a:endParaRPr>
          </a:p>
        </p:txBody>
      </p: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354254-E6E9-45B2-A047-504B443C4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1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67506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Database </a:t>
            </a:r>
            <a:r>
              <a:rPr sz="4000" spc="-15" dirty="0"/>
              <a:t>Management</a:t>
            </a:r>
            <a:r>
              <a:rPr sz="4000" spc="15" dirty="0"/>
              <a:t> </a:t>
            </a:r>
            <a:r>
              <a:rPr sz="4000" spc="-35" dirty="0"/>
              <a:t>Systems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62584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A </a:t>
            </a:r>
            <a:r>
              <a:rPr sz="3200" b="1" spc="-10" dirty="0">
                <a:solidFill>
                  <a:srgbClr val="005F85"/>
                </a:solidFill>
                <a:latin typeface="Carlito"/>
                <a:cs typeface="Carlito"/>
              </a:rPr>
              <a:t>report </a:t>
            </a:r>
            <a:r>
              <a:rPr sz="3200" b="1" spc="-20" dirty="0">
                <a:solidFill>
                  <a:srgbClr val="005F85"/>
                </a:solidFill>
                <a:latin typeface="Carlito"/>
                <a:cs typeface="Carlito"/>
              </a:rPr>
              <a:t>generator </a:t>
            </a:r>
            <a:r>
              <a:rPr sz="3200" spc="-10" dirty="0">
                <a:latin typeface="Carlito"/>
                <a:cs typeface="Carlito"/>
              </a:rPr>
              <a:t>allows </a:t>
            </a:r>
            <a:r>
              <a:rPr sz="3200" spc="-20" dirty="0">
                <a:latin typeface="Carlito"/>
                <a:cs typeface="Carlito"/>
              </a:rPr>
              <a:t>users to </a:t>
            </a:r>
            <a:r>
              <a:rPr sz="3200" spc="-5" dirty="0">
                <a:latin typeface="Carlito"/>
                <a:cs typeface="Carlito"/>
              </a:rPr>
              <a:t>design 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spc="-5" dirty="0">
                <a:latin typeface="Carlito"/>
                <a:cs typeface="Carlito"/>
              </a:rPr>
              <a:t>report  </a:t>
            </a:r>
            <a:r>
              <a:rPr sz="3200" dirty="0">
                <a:latin typeface="Carlito"/>
                <a:cs typeface="Carlito"/>
              </a:rPr>
              <a:t>on </a:t>
            </a:r>
            <a:r>
              <a:rPr sz="3200" spc="-5" dirty="0">
                <a:latin typeface="Carlito"/>
                <a:cs typeface="Carlito"/>
              </a:rPr>
              <a:t>the </a:t>
            </a:r>
            <a:r>
              <a:rPr sz="3200" spc="-10" dirty="0">
                <a:latin typeface="Carlito"/>
                <a:cs typeface="Carlito"/>
              </a:rPr>
              <a:t>screen, </a:t>
            </a:r>
            <a:r>
              <a:rPr sz="3200" spc="-15" dirty="0">
                <a:latin typeface="Carlito"/>
                <a:cs typeface="Carlito"/>
              </a:rPr>
              <a:t>retrieve </a:t>
            </a:r>
            <a:r>
              <a:rPr sz="3200" spc="-20" dirty="0">
                <a:latin typeface="Carlito"/>
                <a:cs typeface="Carlito"/>
              </a:rPr>
              <a:t>data </a:t>
            </a:r>
            <a:r>
              <a:rPr sz="3200" spc="-15" dirty="0">
                <a:latin typeface="Carlito"/>
                <a:cs typeface="Carlito"/>
              </a:rPr>
              <a:t>into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5" dirty="0">
                <a:latin typeface="Carlito"/>
                <a:cs typeface="Carlito"/>
              </a:rPr>
              <a:t>report  design, </a:t>
            </a:r>
            <a:r>
              <a:rPr sz="3200" dirty="0">
                <a:latin typeface="Carlito"/>
                <a:cs typeface="Carlito"/>
              </a:rPr>
              <a:t>and then </a:t>
            </a:r>
            <a:r>
              <a:rPr sz="3200" spc="-15" dirty="0">
                <a:latin typeface="Carlito"/>
                <a:cs typeface="Carlito"/>
              </a:rPr>
              <a:t>display </a:t>
            </a:r>
            <a:r>
              <a:rPr sz="3200" spc="-5" dirty="0">
                <a:latin typeface="Carlito"/>
                <a:cs typeface="Carlito"/>
              </a:rPr>
              <a:t>or </a:t>
            </a:r>
            <a:r>
              <a:rPr sz="3200" spc="-10" dirty="0">
                <a:latin typeface="Carlito"/>
                <a:cs typeface="Carlito"/>
              </a:rPr>
              <a:t>print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5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report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3200387"/>
            <a:ext cx="6858000" cy="3154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6445707"/>
            <a:ext cx="800100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531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Carlito"/>
                <a:cs typeface="Carlito"/>
              </a:rPr>
              <a:t>Figure</a:t>
            </a:r>
            <a:r>
              <a:rPr sz="1200" spc="-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10-16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26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1850" y="6555435"/>
            <a:ext cx="25539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latin typeface="Carlito"/>
                <a:cs typeface="Carlito"/>
              </a:rPr>
              <a:t>Discovering Computers </a:t>
            </a:r>
            <a:r>
              <a:rPr sz="1200" dirty="0">
                <a:latin typeface="Carlito"/>
                <a:cs typeface="Carlito"/>
              </a:rPr>
              <a:t>2012: </a:t>
            </a:r>
            <a:r>
              <a:rPr sz="1200" spc="-5" dirty="0">
                <a:latin typeface="Carlito"/>
                <a:cs typeface="Carlito"/>
              </a:rPr>
              <a:t>Chapter</a:t>
            </a:r>
            <a:r>
              <a:rPr sz="1200" spc="-114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67506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Database </a:t>
            </a:r>
            <a:r>
              <a:rPr sz="4000" spc="-15" dirty="0"/>
              <a:t>Management</a:t>
            </a:r>
            <a:r>
              <a:rPr sz="4000" spc="15" dirty="0"/>
              <a:t> </a:t>
            </a:r>
            <a:r>
              <a:rPr sz="4000" spc="-35" dirty="0"/>
              <a:t>Systems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8575" y="1943100"/>
            <a:ext cx="9086850" cy="2714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0420" y="2181860"/>
            <a:ext cx="8156575" cy="35788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6830" marR="5080">
              <a:lnSpc>
                <a:spcPct val="91600"/>
              </a:lnSpc>
              <a:spcBef>
                <a:spcPts val="575"/>
              </a:spcBef>
            </a:pPr>
            <a:r>
              <a:rPr sz="47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4700" spc="-5" dirty="0">
                <a:solidFill>
                  <a:srgbClr val="FFFFFF"/>
                </a:solidFill>
                <a:latin typeface="Carlito"/>
                <a:cs typeface="Carlito"/>
              </a:rPr>
              <a:t>DBMS </a:t>
            </a:r>
            <a:r>
              <a:rPr sz="4700" spc="-15" dirty="0">
                <a:solidFill>
                  <a:srgbClr val="FFFFFF"/>
                </a:solidFill>
                <a:latin typeface="Carlito"/>
                <a:cs typeface="Carlito"/>
              </a:rPr>
              <a:t>provides </a:t>
            </a:r>
            <a:r>
              <a:rPr sz="4700" dirty="0">
                <a:solidFill>
                  <a:srgbClr val="FFFFFF"/>
                </a:solidFill>
                <a:latin typeface="Carlito"/>
                <a:cs typeface="Carlito"/>
              </a:rPr>
              <a:t>means </a:t>
            </a:r>
            <a:r>
              <a:rPr sz="47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4700" spc="-10" dirty="0">
                <a:solidFill>
                  <a:srgbClr val="FFFFFF"/>
                </a:solidFill>
                <a:latin typeface="Carlito"/>
                <a:cs typeface="Carlito"/>
              </a:rPr>
              <a:t>ensure </a:t>
            </a:r>
            <a:r>
              <a:rPr sz="4700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4700" spc="-5" dirty="0">
                <a:solidFill>
                  <a:srgbClr val="FFFFFF"/>
                </a:solidFill>
                <a:latin typeface="Carlito"/>
                <a:cs typeface="Carlito"/>
              </a:rPr>
              <a:t>only </a:t>
            </a:r>
            <a:r>
              <a:rPr sz="4700" spc="-10" dirty="0">
                <a:solidFill>
                  <a:srgbClr val="FFFFFF"/>
                </a:solidFill>
                <a:latin typeface="Carlito"/>
                <a:cs typeface="Carlito"/>
              </a:rPr>
              <a:t>authorized </a:t>
            </a:r>
            <a:r>
              <a:rPr sz="4700" spc="-20" dirty="0">
                <a:solidFill>
                  <a:srgbClr val="FFFFFF"/>
                </a:solidFill>
                <a:latin typeface="Carlito"/>
                <a:cs typeface="Carlito"/>
              </a:rPr>
              <a:t>users  </a:t>
            </a:r>
            <a:r>
              <a:rPr sz="4700" dirty="0">
                <a:solidFill>
                  <a:srgbClr val="FFFFFF"/>
                </a:solidFill>
                <a:latin typeface="Carlito"/>
                <a:cs typeface="Carlito"/>
              </a:rPr>
              <a:t>access </a:t>
            </a:r>
            <a:r>
              <a:rPr sz="4700" spc="-30" dirty="0">
                <a:solidFill>
                  <a:srgbClr val="FFFFFF"/>
                </a:solidFill>
                <a:latin typeface="Carlito"/>
                <a:cs typeface="Carlito"/>
              </a:rPr>
              <a:t>data at </a:t>
            </a:r>
            <a:r>
              <a:rPr sz="4700" spc="-20" dirty="0">
                <a:solidFill>
                  <a:srgbClr val="FFFFFF"/>
                </a:solidFill>
                <a:latin typeface="Carlito"/>
                <a:cs typeface="Carlito"/>
              </a:rPr>
              <a:t>permitted</a:t>
            </a:r>
            <a:r>
              <a:rPr sz="47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700" spc="-5" dirty="0">
                <a:solidFill>
                  <a:srgbClr val="FFFFFF"/>
                </a:solidFill>
                <a:latin typeface="Carlito"/>
                <a:cs typeface="Carlito"/>
              </a:rPr>
              <a:t>times</a:t>
            </a:r>
            <a:endParaRPr sz="47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2595"/>
              </a:spcBef>
              <a:buFont typeface="Arial"/>
              <a:buChar char="•"/>
              <a:tabLst>
                <a:tab pos="299720" algn="l"/>
              </a:tabLst>
            </a:pPr>
            <a:r>
              <a:rPr sz="3700" spc="-10" dirty="0">
                <a:latin typeface="Carlito"/>
                <a:cs typeface="Carlito"/>
              </a:rPr>
              <a:t>Access privileges</a:t>
            </a:r>
            <a:endParaRPr sz="37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99720" algn="l"/>
              </a:tabLst>
            </a:pPr>
            <a:r>
              <a:rPr sz="3700" spc="-5" dirty="0">
                <a:latin typeface="Carlito"/>
                <a:cs typeface="Carlito"/>
              </a:rPr>
              <a:t>Principle of </a:t>
            </a:r>
            <a:r>
              <a:rPr sz="3700" spc="-10" dirty="0">
                <a:latin typeface="Carlito"/>
                <a:cs typeface="Carlito"/>
              </a:rPr>
              <a:t>least</a:t>
            </a:r>
            <a:r>
              <a:rPr sz="3700" spc="-5" dirty="0">
                <a:latin typeface="Carlito"/>
                <a:cs typeface="Carlito"/>
              </a:rPr>
              <a:t> </a:t>
            </a:r>
            <a:r>
              <a:rPr sz="3700" spc="-15" dirty="0">
                <a:latin typeface="Carlito"/>
                <a:cs typeface="Carlito"/>
              </a:rPr>
              <a:t>privilege</a:t>
            </a:r>
            <a:endParaRPr sz="37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6463995"/>
            <a:ext cx="587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7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531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27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1850" y="6555435"/>
            <a:ext cx="25539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latin typeface="Carlito"/>
                <a:cs typeface="Carlito"/>
              </a:rPr>
              <a:t>Discovering Computers </a:t>
            </a:r>
            <a:r>
              <a:rPr sz="1200" dirty="0">
                <a:latin typeface="Carlito"/>
                <a:cs typeface="Carlito"/>
              </a:rPr>
              <a:t>2012: </a:t>
            </a:r>
            <a:r>
              <a:rPr sz="1200" spc="-5" dirty="0">
                <a:latin typeface="Carlito"/>
                <a:cs typeface="Carlito"/>
              </a:rPr>
              <a:t>Chapter</a:t>
            </a:r>
            <a:r>
              <a:rPr sz="1200" spc="-114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67506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Database </a:t>
            </a:r>
            <a:r>
              <a:rPr sz="4000" spc="-15" dirty="0"/>
              <a:t>Management</a:t>
            </a:r>
            <a:r>
              <a:rPr sz="4000" spc="15" dirty="0"/>
              <a:t> </a:t>
            </a:r>
            <a:r>
              <a:rPr sz="4000" spc="-35" dirty="0"/>
              <a:t>Systems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44931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A </a:t>
            </a:r>
            <a:r>
              <a:rPr sz="3200" spc="-5" dirty="0">
                <a:latin typeface="Carlito"/>
                <a:cs typeface="Carlito"/>
              </a:rPr>
              <a:t>DMBS </a:t>
            </a:r>
            <a:r>
              <a:rPr sz="3200" spc="-15" dirty="0">
                <a:latin typeface="Carlito"/>
                <a:cs typeface="Carlito"/>
              </a:rPr>
              <a:t>provides 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spc="-10" dirty="0">
                <a:latin typeface="Carlito"/>
                <a:cs typeface="Carlito"/>
              </a:rPr>
              <a:t>variety </a:t>
            </a:r>
            <a:r>
              <a:rPr sz="3200" spc="-5" dirty="0">
                <a:latin typeface="Carlito"/>
                <a:cs typeface="Carlito"/>
              </a:rPr>
              <a:t>of techniques </a:t>
            </a:r>
            <a:r>
              <a:rPr sz="3200" spc="-25" dirty="0">
                <a:latin typeface="Carlito"/>
                <a:cs typeface="Carlito"/>
              </a:rPr>
              <a:t>to  restore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10" dirty="0">
                <a:latin typeface="Carlito"/>
                <a:cs typeface="Carlito"/>
              </a:rPr>
              <a:t>database </a:t>
            </a:r>
            <a:r>
              <a:rPr sz="3200" spc="-20" dirty="0">
                <a:latin typeface="Carlito"/>
                <a:cs typeface="Carlito"/>
              </a:rPr>
              <a:t>to 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spc="-5" dirty="0">
                <a:latin typeface="Carlito"/>
                <a:cs typeface="Carlito"/>
              </a:rPr>
              <a:t>usable </a:t>
            </a:r>
            <a:r>
              <a:rPr sz="3200" spc="-20" dirty="0">
                <a:latin typeface="Carlito"/>
                <a:cs typeface="Carlito"/>
              </a:rPr>
              <a:t>form </a:t>
            </a:r>
            <a:r>
              <a:rPr sz="3200" dirty="0">
                <a:latin typeface="Carlito"/>
                <a:cs typeface="Carlito"/>
              </a:rPr>
              <a:t>in </a:t>
            </a:r>
            <a:r>
              <a:rPr sz="3200" spc="-5" dirty="0">
                <a:latin typeface="Carlito"/>
                <a:cs typeface="Carlito"/>
              </a:rPr>
              <a:t>case </a:t>
            </a:r>
            <a:r>
              <a:rPr sz="3200" dirty="0">
                <a:latin typeface="Carlito"/>
                <a:cs typeface="Carlito"/>
              </a:rPr>
              <a:t>it is  </a:t>
            </a:r>
            <a:r>
              <a:rPr sz="3200" spc="-5" dirty="0">
                <a:latin typeface="Carlito"/>
                <a:cs typeface="Carlito"/>
              </a:rPr>
              <a:t>damaged </a:t>
            </a:r>
            <a:r>
              <a:rPr sz="3200" dirty="0">
                <a:latin typeface="Carlito"/>
                <a:cs typeface="Carlito"/>
              </a:rPr>
              <a:t>or</a:t>
            </a:r>
            <a:r>
              <a:rPr sz="3200" spc="-20" dirty="0">
                <a:latin typeface="Carlito"/>
                <a:cs typeface="Carlito"/>
              </a:rPr>
              <a:t> destroyed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71850" y="6517335"/>
            <a:ext cx="2553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rlito"/>
                <a:cs typeface="Carlito"/>
              </a:rPr>
              <a:t>Discovering Computers </a:t>
            </a:r>
            <a:r>
              <a:rPr sz="1200" dirty="0">
                <a:latin typeface="Carlito"/>
                <a:cs typeface="Carlito"/>
              </a:rPr>
              <a:t>2012: </a:t>
            </a:r>
            <a:r>
              <a:rPr sz="1200" spc="-5" dirty="0">
                <a:latin typeface="Carlito"/>
                <a:cs typeface="Carlito"/>
              </a:rPr>
              <a:t>Chapter</a:t>
            </a:r>
            <a:r>
              <a:rPr sz="1200" spc="-114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49030" y="6441135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28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140" y="6425895"/>
            <a:ext cx="9982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rlito"/>
                <a:cs typeface="Carlito"/>
              </a:rPr>
              <a:t>Pages </a:t>
            </a:r>
            <a:r>
              <a:rPr sz="1200" dirty="0">
                <a:latin typeface="Carlito"/>
                <a:cs typeface="Carlito"/>
              </a:rPr>
              <a:t>531 -</a:t>
            </a:r>
            <a:r>
              <a:rPr sz="1200" spc="-5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532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07107" y="3105911"/>
            <a:ext cx="2487295" cy="1525905"/>
            <a:chOff x="2007107" y="3105911"/>
            <a:chExt cx="2487295" cy="1525905"/>
          </a:xfrm>
        </p:grpSpPr>
        <p:sp>
          <p:nvSpPr>
            <p:cNvPr id="8" name="object 8"/>
            <p:cNvSpPr/>
            <p:nvPr/>
          </p:nvSpPr>
          <p:spPr>
            <a:xfrm>
              <a:off x="2007107" y="3105911"/>
              <a:ext cx="2487168" cy="152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40279" y="3380231"/>
              <a:ext cx="2022347" cy="7833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49779" y="3124961"/>
              <a:ext cx="2402077" cy="14411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49779" y="3124961"/>
            <a:ext cx="2402205" cy="1441450"/>
          </a:xfrm>
          <a:prstGeom prst="rect">
            <a:avLst/>
          </a:prstGeom>
        </p:spPr>
        <p:txBody>
          <a:bodyPr vert="horz" wrap="square" lIns="0" tIns="392430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3090"/>
              </a:spcBef>
            </a:pPr>
            <a:r>
              <a:rPr sz="3600" b="1" spc="-10" dirty="0">
                <a:solidFill>
                  <a:srgbClr val="FFFFFF"/>
                </a:solidFill>
                <a:latin typeface="Carlito"/>
                <a:cs typeface="Carlito"/>
              </a:rPr>
              <a:t>Backup</a:t>
            </a:r>
            <a:endParaRPr sz="36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49723" y="3105911"/>
            <a:ext cx="2487295" cy="1525905"/>
            <a:chOff x="4649723" y="3105911"/>
            <a:chExt cx="2487295" cy="1525905"/>
          </a:xfrm>
        </p:grpSpPr>
        <p:sp>
          <p:nvSpPr>
            <p:cNvPr id="13" name="object 13"/>
            <p:cNvSpPr/>
            <p:nvPr/>
          </p:nvSpPr>
          <p:spPr>
            <a:xfrm>
              <a:off x="4649723" y="3105911"/>
              <a:ext cx="2487168" cy="152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44083" y="3380231"/>
              <a:ext cx="1299971" cy="7833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92141" y="3124961"/>
              <a:ext cx="2402077" cy="14411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92141" y="3124961"/>
            <a:ext cx="2402205" cy="1441450"/>
          </a:xfrm>
          <a:prstGeom prst="rect">
            <a:avLst/>
          </a:prstGeom>
        </p:spPr>
        <p:txBody>
          <a:bodyPr vert="horz" wrap="square" lIns="0" tIns="3924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090"/>
              </a:spcBef>
            </a:pPr>
            <a:r>
              <a:rPr sz="3600" b="1" dirty="0">
                <a:solidFill>
                  <a:srgbClr val="FFFFFF"/>
                </a:solidFill>
                <a:latin typeface="Carlito"/>
                <a:cs typeface="Carlito"/>
              </a:rPr>
              <a:t>Log</a:t>
            </a:r>
            <a:endParaRPr sz="36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07107" y="4786884"/>
            <a:ext cx="2536190" cy="1527175"/>
            <a:chOff x="2007107" y="4786884"/>
            <a:chExt cx="2536190" cy="1527175"/>
          </a:xfrm>
        </p:grpSpPr>
        <p:sp>
          <p:nvSpPr>
            <p:cNvPr id="18" name="object 18"/>
            <p:cNvSpPr/>
            <p:nvPr/>
          </p:nvSpPr>
          <p:spPr>
            <a:xfrm>
              <a:off x="2007107" y="4786884"/>
              <a:ext cx="2487168" cy="15270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58923" y="4809744"/>
              <a:ext cx="2484120" cy="12847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9779" y="4806454"/>
              <a:ext cx="2402077" cy="144119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049779" y="4806454"/>
            <a:ext cx="2402205" cy="14414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641350" marR="325120" indent="-311150">
              <a:lnSpc>
                <a:spcPts val="3960"/>
              </a:lnSpc>
              <a:spcBef>
                <a:spcPts val="1545"/>
              </a:spcBef>
            </a:pPr>
            <a:r>
              <a:rPr sz="3600" b="1" spc="-5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3600" b="1" spc="-5" dirty="0">
                <a:solidFill>
                  <a:srgbClr val="FFFFFF"/>
                </a:solidFill>
                <a:latin typeface="Carlito"/>
                <a:cs typeface="Carlito"/>
              </a:rPr>
              <a:t>ec</a:t>
            </a:r>
            <a:r>
              <a:rPr sz="3600" b="1" spc="-2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3600" b="1" spc="-40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3600" b="1" spc="-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3600" b="1" spc="1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3600" b="1" dirty="0">
                <a:solidFill>
                  <a:srgbClr val="FFFFFF"/>
                </a:solidFill>
                <a:latin typeface="Carlito"/>
                <a:cs typeface="Carlito"/>
              </a:rPr>
              <a:t>y  utility</a:t>
            </a:r>
            <a:endParaRPr sz="36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11040" y="4786884"/>
            <a:ext cx="2867025" cy="1527175"/>
            <a:chOff x="4511040" y="4786884"/>
            <a:chExt cx="2867025" cy="1527175"/>
          </a:xfrm>
        </p:grpSpPr>
        <p:sp>
          <p:nvSpPr>
            <p:cNvPr id="23" name="object 23"/>
            <p:cNvSpPr/>
            <p:nvPr/>
          </p:nvSpPr>
          <p:spPr>
            <a:xfrm>
              <a:off x="4649724" y="4786884"/>
              <a:ext cx="2487168" cy="15270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11040" y="4809744"/>
              <a:ext cx="2866643" cy="128473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92142" y="4806454"/>
              <a:ext cx="2402077" cy="144119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692141" y="4806454"/>
            <a:ext cx="2402205" cy="14414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532130" marR="132715" indent="-391795">
              <a:lnSpc>
                <a:spcPts val="3960"/>
              </a:lnSpc>
              <a:spcBef>
                <a:spcPts val="1545"/>
              </a:spcBef>
            </a:pPr>
            <a:r>
              <a:rPr sz="3600" spc="-5" dirty="0">
                <a:solidFill>
                  <a:srgbClr val="FFFFFF"/>
                </a:solidFill>
                <a:latin typeface="Carlito"/>
                <a:cs typeface="Carlito"/>
              </a:rPr>
              <a:t>Co</a:t>
            </a:r>
            <a:r>
              <a:rPr sz="3600" spc="-3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tinuo</a:t>
            </a:r>
            <a:r>
              <a:rPr sz="3600" spc="5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s  </a:t>
            </a:r>
            <a:r>
              <a:rPr sz="3600" spc="-15" dirty="0">
                <a:solidFill>
                  <a:srgbClr val="FFFFFF"/>
                </a:solidFill>
                <a:latin typeface="Carlito"/>
                <a:cs typeface="Carlito"/>
              </a:rPr>
              <a:t>backup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52590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Database</a:t>
            </a:r>
            <a:r>
              <a:rPr sz="4000" spc="-30" dirty="0"/>
              <a:t> </a:t>
            </a:r>
            <a:r>
              <a:rPr sz="4000" spc="-15" dirty="0"/>
              <a:t>Administration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739330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It is </a:t>
            </a:r>
            <a:r>
              <a:rPr sz="3200" spc="-10" dirty="0">
                <a:latin typeface="Carlito"/>
                <a:cs typeface="Carlito"/>
              </a:rPr>
              <a:t>important </a:t>
            </a:r>
            <a:r>
              <a:rPr sz="3200" spc="-25" dirty="0">
                <a:latin typeface="Carlito"/>
                <a:cs typeface="Carlito"/>
              </a:rPr>
              <a:t>to have 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spc="-15" dirty="0">
                <a:latin typeface="Carlito"/>
                <a:cs typeface="Carlito"/>
              </a:rPr>
              <a:t>carefully </a:t>
            </a:r>
            <a:r>
              <a:rPr sz="3200" dirty="0">
                <a:latin typeface="Carlito"/>
                <a:cs typeface="Carlito"/>
              </a:rPr>
              <a:t>designed  </a:t>
            </a:r>
            <a:r>
              <a:rPr sz="3200" spc="-10" dirty="0">
                <a:latin typeface="Carlito"/>
                <a:cs typeface="Carlito"/>
              </a:rPr>
              <a:t>database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800" y="2362200"/>
            <a:ext cx="534162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6445707"/>
            <a:ext cx="800100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537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Carlito"/>
                <a:cs typeface="Carlito"/>
              </a:rPr>
              <a:t>Figure</a:t>
            </a:r>
            <a:r>
              <a:rPr sz="1200" spc="-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10-24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38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52590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Database</a:t>
            </a:r>
            <a:r>
              <a:rPr sz="4000" spc="-30" dirty="0"/>
              <a:t> </a:t>
            </a:r>
            <a:r>
              <a:rPr sz="4000" spc="-15" dirty="0"/>
              <a:t>Administration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85343" y="1577339"/>
            <a:ext cx="9058910" cy="1434465"/>
            <a:chOff x="85343" y="1577339"/>
            <a:chExt cx="9058910" cy="1434465"/>
          </a:xfrm>
        </p:grpSpPr>
        <p:sp>
          <p:nvSpPr>
            <p:cNvPr id="4" name="object 4"/>
            <p:cNvSpPr/>
            <p:nvPr/>
          </p:nvSpPr>
          <p:spPr>
            <a:xfrm>
              <a:off x="185927" y="1577339"/>
              <a:ext cx="8848344" cy="14340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343" y="1652015"/>
              <a:ext cx="9058656" cy="1118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599" y="1600199"/>
              <a:ext cx="8763000" cy="1348740"/>
            </a:xfrm>
            <a:custGeom>
              <a:avLst/>
              <a:gdLst/>
              <a:ahLst/>
              <a:cxnLst/>
              <a:rect l="l" t="t" r="r" b="b"/>
              <a:pathLst>
                <a:path w="8763000" h="1348739">
                  <a:moveTo>
                    <a:pt x="8763000" y="0"/>
                  </a:moveTo>
                  <a:lnTo>
                    <a:pt x="0" y="0"/>
                  </a:lnTo>
                  <a:lnTo>
                    <a:pt x="0" y="1348739"/>
                  </a:lnTo>
                  <a:lnTo>
                    <a:pt x="8763000" y="1348739"/>
                  </a:lnTo>
                  <a:lnTo>
                    <a:pt x="8763000" y="0"/>
                  </a:lnTo>
                  <a:close/>
                </a:path>
              </a:pathLst>
            </a:custGeom>
            <a:solidFill>
              <a:srgbClr val="46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3974" y="1762760"/>
            <a:ext cx="8513445" cy="93027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52069" marR="5080" indent="-40005">
              <a:lnSpc>
                <a:spcPts val="3410"/>
              </a:lnSpc>
              <a:spcBef>
                <a:spcPts val="465"/>
              </a:spcBef>
            </a:pPr>
            <a:r>
              <a:rPr sz="3100" spc="-10" dirty="0">
                <a:solidFill>
                  <a:srgbClr val="FFFFFF"/>
                </a:solidFill>
                <a:latin typeface="Carlito"/>
                <a:cs typeface="Carlito"/>
              </a:rPr>
              <a:t>Database analysts </a:t>
            </a:r>
            <a:r>
              <a:rPr sz="31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100" spc="-20" dirty="0">
                <a:solidFill>
                  <a:srgbClr val="FFFFFF"/>
                </a:solidFill>
                <a:latin typeface="Carlito"/>
                <a:cs typeface="Carlito"/>
              </a:rPr>
              <a:t>administrators </a:t>
            </a:r>
            <a:r>
              <a:rPr sz="3100" spc="-15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3100" spc="-5" dirty="0">
                <a:solidFill>
                  <a:srgbClr val="FFFFFF"/>
                </a:solidFill>
                <a:latin typeface="Carlito"/>
                <a:cs typeface="Carlito"/>
              </a:rPr>
              <a:t>responsible  </a:t>
            </a:r>
            <a:r>
              <a:rPr sz="31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3100" spc="-5" dirty="0">
                <a:solidFill>
                  <a:srgbClr val="FFFFFF"/>
                </a:solidFill>
                <a:latin typeface="Carlito"/>
                <a:cs typeface="Carlito"/>
              </a:rPr>
              <a:t>managing </a:t>
            </a:r>
            <a:r>
              <a:rPr sz="31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100" spc="-15" dirty="0">
                <a:solidFill>
                  <a:srgbClr val="FFFFFF"/>
                </a:solidFill>
                <a:latin typeface="Carlito"/>
                <a:cs typeface="Carlito"/>
              </a:rPr>
              <a:t>coordinating </a:t>
            </a:r>
            <a:r>
              <a:rPr sz="3100" spc="-5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3100" spc="-10" dirty="0">
                <a:solidFill>
                  <a:srgbClr val="FFFFFF"/>
                </a:solidFill>
                <a:latin typeface="Carlito"/>
                <a:cs typeface="Carlito"/>
              </a:rPr>
              <a:t>database</a:t>
            </a:r>
            <a:r>
              <a:rPr sz="31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Carlito"/>
                <a:cs typeface="Carlito"/>
              </a:rPr>
              <a:t>activities</a:t>
            </a:r>
            <a:endParaRPr sz="31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925" y="2905125"/>
            <a:ext cx="4505325" cy="2952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1283" y="3213477"/>
            <a:ext cx="3596640" cy="211963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2600" b="1" spc="-10" dirty="0">
                <a:latin typeface="Carlito"/>
                <a:cs typeface="Carlito"/>
              </a:rPr>
              <a:t>Database </a:t>
            </a:r>
            <a:r>
              <a:rPr sz="2600" b="1" spc="-5" dirty="0">
                <a:latin typeface="Carlito"/>
                <a:cs typeface="Carlito"/>
              </a:rPr>
              <a:t>Analyst</a:t>
            </a:r>
            <a:r>
              <a:rPr sz="2600" b="1" spc="-95" dirty="0">
                <a:latin typeface="Carlito"/>
                <a:cs typeface="Carlito"/>
              </a:rPr>
              <a:t> </a:t>
            </a:r>
            <a:r>
              <a:rPr sz="2600" spc="-15" dirty="0">
                <a:latin typeface="Carlito"/>
                <a:cs typeface="Carlito"/>
              </a:rPr>
              <a:t>(</a:t>
            </a:r>
            <a:r>
              <a:rPr sz="2600" b="1" spc="-15" dirty="0">
                <a:latin typeface="Carlito"/>
                <a:cs typeface="Carlito"/>
              </a:rPr>
              <a:t>DA</a:t>
            </a:r>
            <a:r>
              <a:rPr sz="2600" spc="-15" dirty="0">
                <a:latin typeface="Carlito"/>
                <a:cs typeface="Carlito"/>
              </a:rPr>
              <a:t>)</a:t>
            </a:r>
            <a:endParaRPr sz="2600">
              <a:latin typeface="Carlito"/>
              <a:cs typeface="Carlito"/>
            </a:endParaRPr>
          </a:p>
          <a:p>
            <a:pPr marL="12700" marR="5080" indent="-3810" algn="ctr">
              <a:lnSpc>
                <a:spcPts val="2860"/>
              </a:lnSpc>
              <a:spcBef>
                <a:spcPts val="1155"/>
              </a:spcBef>
            </a:pPr>
            <a:r>
              <a:rPr sz="2600" spc="-5" dirty="0">
                <a:latin typeface="Carlito"/>
                <a:cs typeface="Carlito"/>
              </a:rPr>
              <a:t>Decides </a:t>
            </a:r>
            <a:r>
              <a:rPr sz="2600" dirty="0">
                <a:latin typeface="Carlito"/>
                <a:cs typeface="Carlito"/>
              </a:rPr>
              <a:t>on </a:t>
            </a:r>
            <a:r>
              <a:rPr sz="2600" spc="-10" dirty="0">
                <a:latin typeface="Carlito"/>
                <a:cs typeface="Carlito"/>
              </a:rPr>
              <a:t>proper </a:t>
            </a:r>
            <a:r>
              <a:rPr sz="2600" spc="-5" dirty="0">
                <a:latin typeface="Carlito"/>
                <a:cs typeface="Carlito"/>
              </a:rPr>
              <a:t>field  placement, </a:t>
            </a:r>
            <a:r>
              <a:rPr sz="2600" spc="-10" dirty="0">
                <a:latin typeface="Carlito"/>
                <a:cs typeface="Carlito"/>
              </a:rPr>
              <a:t>defines </a:t>
            </a:r>
            <a:r>
              <a:rPr sz="2600" spc="-15" dirty="0">
                <a:latin typeface="Carlito"/>
                <a:cs typeface="Carlito"/>
              </a:rPr>
              <a:t>data  </a:t>
            </a:r>
            <a:r>
              <a:rPr sz="2600" spc="-5" dirty="0">
                <a:latin typeface="Carlito"/>
                <a:cs typeface="Carlito"/>
              </a:rPr>
              <a:t>relationship, </a:t>
            </a:r>
            <a:r>
              <a:rPr sz="2600" dirty="0">
                <a:latin typeface="Carlito"/>
                <a:cs typeface="Carlito"/>
              </a:rPr>
              <a:t>and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identifies  </a:t>
            </a:r>
            <a:r>
              <a:rPr sz="2600" spc="-125" dirty="0">
                <a:latin typeface="Arial"/>
                <a:cs typeface="Arial"/>
              </a:rPr>
              <a:t>users’ </a:t>
            </a:r>
            <a:r>
              <a:rPr sz="2600" spc="-220" dirty="0">
                <a:latin typeface="Arial"/>
                <a:cs typeface="Arial"/>
              </a:rPr>
              <a:t>access</a:t>
            </a:r>
            <a:r>
              <a:rPr sz="2600" spc="-215" dirty="0">
                <a:latin typeface="Arial"/>
                <a:cs typeface="Arial"/>
              </a:rPr>
              <a:t> </a:t>
            </a:r>
            <a:r>
              <a:rPr sz="2600" spc="-100" dirty="0">
                <a:latin typeface="Arial"/>
                <a:cs typeface="Arial"/>
              </a:rPr>
              <a:t>privileges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48175" y="2905125"/>
            <a:ext cx="4695825" cy="2952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06239" y="3032374"/>
            <a:ext cx="4189729" cy="248221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2600" b="1" spc="-10" dirty="0">
                <a:latin typeface="Carlito"/>
                <a:cs typeface="Carlito"/>
              </a:rPr>
              <a:t>Database </a:t>
            </a:r>
            <a:r>
              <a:rPr sz="2600" b="1" spc="-15" dirty="0">
                <a:latin typeface="Carlito"/>
                <a:cs typeface="Carlito"/>
              </a:rPr>
              <a:t>Administrator</a:t>
            </a:r>
            <a:r>
              <a:rPr sz="2600" b="1" spc="-2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(</a:t>
            </a:r>
            <a:r>
              <a:rPr sz="2600" b="1" spc="-5" dirty="0">
                <a:latin typeface="Carlito"/>
                <a:cs typeface="Carlito"/>
              </a:rPr>
              <a:t>DBA</a:t>
            </a:r>
            <a:r>
              <a:rPr sz="2600" spc="-5" dirty="0">
                <a:latin typeface="Carlito"/>
                <a:cs typeface="Carlito"/>
              </a:rPr>
              <a:t>)</a:t>
            </a:r>
            <a:endParaRPr sz="2600">
              <a:latin typeface="Carlito"/>
              <a:cs typeface="Carlito"/>
            </a:endParaRPr>
          </a:p>
          <a:p>
            <a:pPr marL="12700" marR="5080" algn="ctr">
              <a:lnSpc>
                <a:spcPct val="91600"/>
              </a:lnSpc>
              <a:spcBef>
                <a:spcPts val="1100"/>
              </a:spcBef>
            </a:pPr>
            <a:r>
              <a:rPr sz="2600" spc="-10" dirty="0">
                <a:latin typeface="Carlito"/>
                <a:cs typeface="Carlito"/>
              </a:rPr>
              <a:t>Creates </a:t>
            </a:r>
            <a:r>
              <a:rPr sz="2600" dirty="0">
                <a:latin typeface="Carlito"/>
                <a:cs typeface="Carlito"/>
              </a:rPr>
              <a:t>and </a:t>
            </a:r>
            <a:r>
              <a:rPr sz="2600" spc="-5" dirty="0">
                <a:latin typeface="Carlito"/>
                <a:cs typeface="Carlito"/>
              </a:rPr>
              <a:t>maintains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150" dirty="0">
                <a:latin typeface="Carlito"/>
                <a:cs typeface="Carlito"/>
              </a:rPr>
              <a:t> </a:t>
            </a:r>
            <a:r>
              <a:rPr sz="2600" spc="-15" dirty="0">
                <a:latin typeface="Carlito"/>
                <a:cs typeface="Carlito"/>
              </a:rPr>
              <a:t>data  </a:t>
            </a:r>
            <a:r>
              <a:rPr sz="2600" spc="-20" dirty="0">
                <a:latin typeface="Carlito"/>
                <a:cs typeface="Carlito"/>
              </a:rPr>
              <a:t>dictionary, </a:t>
            </a:r>
            <a:r>
              <a:rPr sz="2600" spc="-5" dirty="0">
                <a:latin typeface="Carlito"/>
                <a:cs typeface="Carlito"/>
              </a:rPr>
              <a:t>manages </a:t>
            </a:r>
            <a:r>
              <a:rPr sz="2600" spc="-25" dirty="0">
                <a:latin typeface="Carlito"/>
                <a:cs typeface="Carlito"/>
              </a:rPr>
              <a:t>security,  </a:t>
            </a:r>
            <a:r>
              <a:rPr sz="2600" spc="-15" dirty="0">
                <a:latin typeface="Carlito"/>
                <a:cs typeface="Carlito"/>
              </a:rPr>
              <a:t>monitors </a:t>
            </a:r>
            <a:r>
              <a:rPr sz="2600" spc="-10" dirty="0">
                <a:latin typeface="Carlito"/>
                <a:cs typeface="Carlito"/>
              </a:rPr>
              <a:t>performance, </a:t>
            </a:r>
            <a:r>
              <a:rPr sz="2600" dirty="0">
                <a:latin typeface="Carlito"/>
                <a:cs typeface="Carlito"/>
              </a:rPr>
              <a:t>and  </a:t>
            </a:r>
            <a:r>
              <a:rPr sz="2600" spc="-5" dirty="0">
                <a:latin typeface="Carlito"/>
                <a:cs typeface="Carlito"/>
              </a:rPr>
              <a:t>checks </a:t>
            </a:r>
            <a:r>
              <a:rPr sz="2600" spc="-10" dirty="0">
                <a:latin typeface="Carlito"/>
                <a:cs typeface="Carlito"/>
              </a:rPr>
              <a:t>backup </a:t>
            </a:r>
            <a:r>
              <a:rPr sz="2600" dirty="0">
                <a:latin typeface="Carlito"/>
                <a:cs typeface="Carlito"/>
              </a:rPr>
              <a:t>and </a:t>
            </a:r>
            <a:r>
              <a:rPr sz="2600" spc="-15" dirty="0">
                <a:latin typeface="Carlito"/>
                <a:cs typeface="Carlito"/>
              </a:rPr>
              <a:t>recovery  </a:t>
            </a:r>
            <a:r>
              <a:rPr sz="2600" spc="-10" dirty="0">
                <a:latin typeface="Carlito"/>
                <a:cs typeface="Carlito"/>
              </a:rPr>
              <a:t>procedures</a:t>
            </a:r>
            <a:endParaRPr sz="26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5928" y="5759196"/>
            <a:ext cx="8848725" cy="399415"/>
            <a:chOff x="185928" y="5759196"/>
            <a:chExt cx="8848725" cy="399415"/>
          </a:xfrm>
        </p:grpSpPr>
        <p:sp>
          <p:nvSpPr>
            <p:cNvPr id="13" name="object 13"/>
            <p:cNvSpPr/>
            <p:nvPr/>
          </p:nvSpPr>
          <p:spPr>
            <a:xfrm>
              <a:off x="185928" y="5759196"/>
              <a:ext cx="8848344" cy="3992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8600" y="5781294"/>
              <a:ext cx="8763000" cy="314960"/>
            </a:xfrm>
            <a:custGeom>
              <a:avLst/>
              <a:gdLst/>
              <a:ahLst/>
              <a:cxnLst/>
              <a:rect l="l" t="t" r="r" b="b"/>
              <a:pathLst>
                <a:path w="8763000" h="314960">
                  <a:moveTo>
                    <a:pt x="8763000" y="0"/>
                  </a:moveTo>
                  <a:lnTo>
                    <a:pt x="0" y="0"/>
                  </a:lnTo>
                  <a:lnTo>
                    <a:pt x="0" y="314705"/>
                  </a:lnTo>
                  <a:lnTo>
                    <a:pt x="8763000" y="314705"/>
                  </a:lnTo>
                  <a:lnTo>
                    <a:pt x="8763000" y="0"/>
                  </a:lnTo>
                  <a:close/>
                </a:path>
              </a:pathLst>
            </a:custGeom>
            <a:solidFill>
              <a:srgbClr val="46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1140" y="6463995"/>
            <a:ext cx="587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7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538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39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52590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Database</a:t>
            </a:r>
            <a:r>
              <a:rPr sz="4000" spc="-30" dirty="0"/>
              <a:t> </a:t>
            </a:r>
            <a:r>
              <a:rPr sz="4000" spc="-15" dirty="0"/>
              <a:t>Administration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610613"/>
            <a:ext cx="3836670" cy="299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6195" indent="-342900">
              <a:lnSpc>
                <a:spcPct val="100000"/>
              </a:lnSpc>
              <a:spcBef>
                <a:spcPts val="9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rlito"/>
                <a:cs typeface="Carlito"/>
              </a:rPr>
              <a:t>Employees </a:t>
            </a:r>
            <a:r>
              <a:rPr sz="2800" spc="-10" dirty="0">
                <a:latin typeface="Carlito"/>
                <a:cs typeface="Carlito"/>
              </a:rPr>
              <a:t>should </a:t>
            </a:r>
            <a:r>
              <a:rPr sz="2800" spc="-5" dirty="0">
                <a:latin typeface="Carlito"/>
                <a:cs typeface="Carlito"/>
              </a:rPr>
              <a:t>learn  </a:t>
            </a: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use the </a:t>
            </a:r>
            <a:r>
              <a:rPr sz="2800" spc="-20" dirty="0">
                <a:latin typeface="Carlito"/>
                <a:cs typeface="Carlito"/>
              </a:rPr>
              <a:t>data </a:t>
            </a:r>
            <a:r>
              <a:rPr sz="2800" spc="-5" dirty="0">
                <a:latin typeface="Carlito"/>
                <a:cs typeface="Carlito"/>
              </a:rPr>
              <a:t>in  the </a:t>
            </a:r>
            <a:r>
              <a:rPr sz="2800" spc="-15" dirty="0">
                <a:latin typeface="Carlito"/>
                <a:cs typeface="Carlito"/>
              </a:rPr>
              <a:t>database</a:t>
            </a:r>
            <a:r>
              <a:rPr sz="2800" spc="-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effectively</a:t>
            </a:r>
            <a:endParaRPr sz="28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Clr>
                <a:srgbClr val="5F497A"/>
              </a:buClr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rlito"/>
                <a:cs typeface="Carlito"/>
              </a:rPr>
              <a:t>Interact </a:t>
            </a:r>
            <a:r>
              <a:rPr sz="2400" dirty="0">
                <a:latin typeface="Carlito"/>
                <a:cs typeface="Carlito"/>
              </a:rPr>
              <a:t>with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database</a:t>
            </a:r>
            <a:endParaRPr sz="2400">
              <a:latin typeface="Carlito"/>
              <a:cs typeface="Carlito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80"/>
              </a:spcBef>
              <a:buClr>
                <a:srgbClr val="5F497A"/>
              </a:buClr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Identify new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20" dirty="0">
                <a:latin typeface="Carlito"/>
                <a:cs typeface="Carlito"/>
              </a:rPr>
              <a:t>for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  </a:t>
            </a:r>
            <a:r>
              <a:rPr sz="2400" spc="-10" dirty="0">
                <a:latin typeface="Carlito"/>
                <a:cs typeface="Carlito"/>
              </a:rPr>
              <a:t>database</a:t>
            </a:r>
            <a:endParaRPr sz="2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5F497A"/>
              </a:buClr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arlito"/>
                <a:cs typeface="Carlito"/>
              </a:rPr>
              <a:t>Maintain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database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2669285"/>
            <a:ext cx="4038600" cy="2387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6445707"/>
            <a:ext cx="800100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538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Carlito"/>
                <a:cs typeface="Carlito"/>
              </a:rPr>
              <a:t>Figure</a:t>
            </a:r>
            <a:r>
              <a:rPr sz="1200" spc="-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10-25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40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2037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Summary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76200" y="2047875"/>
            <a:ext cx="2981325" cy="1819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772" y="2163572"/>
            <a:ext cx="2397760" cy="15106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1270" algn="ctr">
              <a:lnSpc>
                <a:spcPts val="2860"/>
              </a:lnSpc>
              <a:spcBef>
                <a:spcPts val="415"/>
              </a:spcBef>
            </a:pP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How </a:t>
            </a: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information are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valuable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assets</a:t>
            </a:r>
            <a:r>
              <a:rPr sz="2600" spc="-1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2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organization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24200" y="2085975"/>
            <a:ext cx="2886075" cy="1781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90391" y="2344927"/>
            <a:ext cx="2366645" cy="114808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1270" algn="ctr">
              <a:lnSpc>
                <a:spcPts val="2860"/>
              </a:lnSpc>
              <a:spcBef>
                <a:spcPts val="415"/>
              </a:spcBef>
            </a:pP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Methods </a:t>
            </a:r>
            <a:r>
              <a:rPr sz="2600" spc="-25" dirty="0">
                <a:solidFill>
                  <a:srgbClr val="FFFFFF"/>
                </a:solidFill>
                <a:latin typeface="Carlito"/>
                <a:cs typeface="Carlito"/>
              </a:rPr>
              <a:t>for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maintaining</a:t>
            </a:r>
            <a:r>
              <a:rPr sz="26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high- 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quality</a:t>
            </a:r>
            <a:r>
              <a:rPr sz="2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05525" y="2085975"/>
            <a:ext cx="3038475" cy="1781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65494" y="2344927"/>
            <a:ext cx="2489200" cy="114808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4445" algn="ctr">
              <a:lnSpc>
                <a:spcPts val="2860"/>
              </a:lnSpc>
              <a:spcBef>
                <a:spcPts val="415"/>
              </a:spcBef>
            </a:pP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Assessing the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quality of</a:t>
            </a:r>
            <a:r>
              <a:rPr sz="26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valuable 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information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200" y="4019550"/>
            <a:ext cx="2971800" cy="1781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6295" y="4278884"/>
            <a:ext cx="2393950" cy="114808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1270" algn="ctr">
              <a:lnSpc>
                <a:spcPts val="2860"/>
              </a:lnSpc>
              <a:spcBef>
                <a:spcPts val="415"/>
              </a:spcBef>
            </a:pP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Advantages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organizing </a:t>
            </a: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26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in  a</a:t>
            </a:r>
            <a:r>
              <a:rPr sz="26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database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24200" y="4019550"/>
            <a:ext cx="2886075" cy="1781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87928" y="4460240"/>
            <a:ext cx="2170430" cy="78549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408940" marR="5080" indent="-396875">
              <a:lnSpc>
                <a:spcPts val="2860"/>
              </a:lnSpc>
              <a:spcBef>
                <a:spcPts val="415"/>
              </a:spcBef>
            </a:pPr>
            <a:r>
              <a:rPr sz="2600" spc="-20" dirty="0">
                <a:solidFill>
                  <a:srgbClr val="FFFFFF"/>
                </a:solidFill>
                <a:latin typeface="Carlito"/>
                <a:cs typeface="Carlito"/>
              </a:rPr>
              <a:t>Various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types</a:t>
            </a:r>
            <a:r>
              <a:rPr sz="26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databases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76950" y="4019550"/>
            <a:ext cx="3057525" cy="1781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36538" y="4278884"/>
            <a:ext cx="2548890" cy="114808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-1270" algn="ctr">
              <a:lnSpc>
                <a:spcPts val="2860"/>
              </a:lnSpc>
              <a:spcBef>
                <a:spcPts val="415"/>
              </a:spcBef>
            </a:pP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Roles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database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analysts 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administrators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140" y="6463995"/>
            <a:ext cx="587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7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539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41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275201"/>
            <a:ext cx="458787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56435" algn="ctr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Arial Black"/>
                <a:cs typeface="Arial Black"/>
              </a:rPr>
              <a:t>Discovering</a:t>
            </a:r>
            <a:endParaRPr sz="3200">
              <a:latin typeface="Arial Black"/>
              <a:cs typeface="Arial Black"/>
            </a:endParaRPr>
          </a:p>
          <a:p>
            <a:pPr marL="914400" algn="ctr">
              <a:lnSpc>
                <a:spcPct val="100000"/>
              </a:lnSpc>
              <a:spcBef>
                <a:spcPts val="5"/>
              </a:spcBef>
            </a:pPr>
            <a:r>
              <a:rPr sz="3200" spc="10" dirty="0">
                <a:latin typeface="Arial Black"/>
                <a:cs typeface="Arial Black"/>
              </a:rPr>
              <a:t>Computers</a:t>
            </a:r>
            <a:r>
              <a:rPr sz="3200" spc="-95" dirty="0">
                <a:latin typeface="Arial Black"/>
                <a:cs typeface="Arial Black"/>
              </a:rPr>
              <a:t> </a:t>
            </a:r>
            <a:r>
              <a:rPr sz="3200" spc="-5" dirty="0">
                <a:latin typeface="Arial Black"/>
                <a:cs typeface="Arial Black"/>
              </a:rPr>
              <a:t>2012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3990" y="5496255"/>
            <a:ext cx="3341370" cy="10820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23545" marR="5080" indent="-219710">
              <a:lnSpc>
                <a:spcPts val="2160"/>
              </a:lnSpc>
              <a:spcBef>
                <a:spcPts val="375"/>
              </a:spcBef>
            </a:pPr>
            <a:r>
              <a:rPr sz="2000" spc="-45" dirty="0">
                <a:latin typeface="Arial Black"/>
                <a:cs typeface="Arial Black"/>
              </a:rPr>
              <a:t>Your </a:t>
            </a:r>
            <a:r>
              <a:rPr sz="2000" spc="-5" dirty="0">
                <a:latin typeface="Arial Black"/>
                <a:cs typeface="Arial Black"/>
              </a:rPr>
              <a:t>Interactive </a:t>
            </a:r>
            <a:r>
              <a:rPr sz="2000" dirty="0">
                <a:latin typeface="Arial Black"/>
                <a:cs typeface="Arial Black"/>
              </a:rPr>
              <a:t>Guide  to </a:t>
            </a:r>
            <a:r>
              <a:rPr sz="2000" spc="-5" dirty="0">
                <a:latin typeface="Arial Black"/>
                <a:cs typeface="Arial Black"/>
              </a:rPr>
              <a:t>the </a:t>
            </a:r>
            <a:r>
              <a:rPr sz="2000" dirty="0">
                <a:latin typeface="Arial Black"/>
                <a:cs typeface="Arial Black"/>
              </a:rPr>
              <a:t>Digital</a:t>
            </a:r>
            <a:r>
              <a:rPr sz="2000" spc="-6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World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400" b="1" spc="-10" dirty="0">
                <a:solidFill>
                  <a:srgbClr val="005F85"/>
                </a:solidFill>
                <a:latin typeface="Carlito"/>
                <a:cs typeface="Carlito"/>
              </a:rPr>
              <a:t>Chapter </a:t>
            </a:r>
            <a:r>
              <a:rPr sz="2400" b="1" spc="-5" dirty="0">
                <a:solidFill>
                  <a:srgbClr val="005F85"/>
                </a:solidFill>
                <a:latin typeface="Carlito"/>
                <a:cs typeface="Carlito"/>
              </a:rPr>
              <a:t>10 </a:t>
            </a:r>
            <a:r>
              <a:rPr sz="2400" b="1" spc="-10" dirty="0">
                <a:solidFill>
                  <a:srgbClr val="005F85"/>
                </a:solidFill>
                <a:latin typeface="Carlito"/>
                <a:cs typeface="Carlito"/>
              </a:rPr>
              <a:t>Complete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7107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Databases, </a:t>
            </a:r>
            <a:r>
              <a:rPr sz="4000" spc="-25" dirty="0"/>
              <a:t>Data, </a:t>
            </a:r>
            <a:r>
              <a:rPr sz="4000" spc="-5" dirty="0"/>
              <a:t>and</a:t>
            </a:r>
            <a:r>
              <a:rPr sz="4000" spc="55" dirty="0"/>
              <a:t> </a:t>
            </a:r>
            <a:r>
              <a:rPr sz="4000" spc="-15" dirty="0"/>
              <a:t>Information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797560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spc="-10" dirty="0">
                <a:solidFill>
                  <a:srgbClr val="005F85"/>
                </a:solidFill>
                <a:latin typeface="Carlito"/>
                <a:cs typeface="Carlito"/>
              </a:rPr>
              <a:t>Database software</a:t>
            </a:r>
            <a:r>
              <a:rPr sz="3200" spc="-10" dirty="0">
                <a:latin typeface="Carlito"/>
                <a:cs typeface="Carlito"/>
              </a:rPr>
              <a:t>, often </a:t>
            </a:r>
            <a:r>
              <a:rPr sz="3200" spc="-5" dirty="0">
                <a:latin typeface="Carlito"/>
                <a:cs typeface="Carlito"/>
              </a:rPr>
              <a:t>called </a:t>
            </a:r>
            <a:r>
              <a:rPr sz="3200" dirty="0">
                <a:latin typeface="Carlito"/>
                <a:cs typeface="Carlito"/>
              </a:rPr>
              <a:t>a </a:t>
            </a:r>
            <a:r>
              <a:rPr sz="3200" b="1" spc="-10" dirty="0">
                <a:solidFill>
                  <a:srgbClr val="005F85"/>
                </a:solidFill>
                <a:latin typeface="Carlito"/>
                <a:cs typeface="Carlito"/>
              </a:rPr>
              <a:t>database  management </a:t>
            </a:r>
            <a:r>
              <a:rPr sz="3200" b="1" spc="-25" dirty="0">
                <a:solidFill>
                  <a:srgbClr val="005F85"/>
                </a:solidFill>
                <a:latin typeface="Carlito"/>
                <a:cs typeface="Carlito"/>
              </a:rPr>
              <a:t>system </a:t>
            </a:r>
            <a:r>
              <a:rPr sz="3200" spc="-5" dirty="0">
                <a:latin typeface="Carlito"/>
                <a:cs typeface="Carlito"/>
              </a:rPr>
              <a:t>(</a:t>
            </a:r>
            <a:r>
              <a:rPr sz="3200" b="1" spc="-5" dirty="0">
                <a:solidFill>
                  <a:srgbClr val="005F85"/>
                </a:solidFill>
                <a:latin typeface="Carlito"/>
                <a:cs typeface="Carlito"/>
              </a:rPr>
              <a:t>DBMS</a:t>
            </a:r>
            <a:r>
              <a:rPr sz="3200" spc="-5" dirty="0">
                <a:latin typeface="Carlito"/>
                <a:cs typeface="Carlito"/>
              </a:rPr>
              <a:t>), </a:t>
            </a:r>
            <a:r>
              <a:rPr sz="3200" spc="-10" dirty="0">
                <a:latin typeface="Carlito"/>
                <a:cs typeface="Carlito"/>
              </a:rPr>
              <a:t>allows </a:t>
            </a:r>
            <a:r>
              <a:rPr sz="3200" spc="-20" dirty="0">
                <a:latin typeface="Carlito"/>
                <a:cs typeface="Carlito"/>
              </a:rPr>
              <a:t>users</a:t>
            </a:r>
            <a:r>
              <a:rPr sz="3200" spc="-1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to: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14272" y="2625851"/>
            <a:ext cx="3051175" cy="1775460"/>
            <a:chOff x="1414272" y="2625851"/>
            <a:chExt cx="3051175" cy="1775460"/>
          </a:xfrm>
        </p:grpSpPr>
        <p:sp>
          <p:nvSpPr>
            <p:cNvPr id="5" name="object 5"/>
            <p:cNvSpPr/>
            <p:nvPr/>
          </p:nvSpPr>
          <p:spPr>
            <a:xfrm>
              <a:off x="1467612" y="2625851"/>
              <a:ext cx="2875788" cy="17754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4272" y="3185159"/>
              <a:ext cx="3051048" cy="8168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8572" y="2668015"/>
              <a:ext cx="2753360" cy="1652270"/>
            </a:xfrm>
            <a:custGeom>
              <a:avLst/>
              <a:gdLst/>
              <a:ahLst/>
              <a:cxnLst/>
              <a:rect l="l" t="t" r="r" b="b"/>
              <a:pathLst>
                <a:path w="2753360" h="1652270">
                  <a:moveTo>
                    <a:pt x="1376680" y="0"/>
                  </a:moveTo>
                  <a:lnTo>
                    <a:pt x="1301154" y="407"/>
                  </a:lnTo>
                  <a:lnTo>
                    <a:pt x="1226692" y="1616"/>
                  </a:lnTo>
                  <a:lnTo>
                    <a:pt x="1153399" y="3604"/>
                  </a:lnTo>
                  <a:lnTo>
                    <a:pt x="1081379" y="6352"/>
                  </a:lnTo>
                  <a:lnTo>
                    <a:pt x="1010737" y="9838"/>
                  </a:lnTo>
                  <a:lnTo>
                    <a:pt x="941580" y="14041"/>
                  </a:lnTo>
                  <a:lnTo>
                    <a:pt x="874011" y="18939"/>
                  </a:lnTo>
                  <a:lnTo>
                    <a:pt x="808135" y="24513"/>
                  </a:lnTo>
                  <a:lnTo>
                    <a:pt x="744059" y="30740"/>
                  </a:lnTo>
                  <a:lnTo>
                    <a:pt x="681886" y="37601"/>
                  </a:lnTo>
                  <a:lnTo>
                    <a:pt x="621722" y="45073"/>
                  </a:lnTo>
                  <a:lnTo>
                    <a:pt x="563672" y="53136"/>
                  </a:lnTo>
                  <a:lnTo>
                    <a:pt x="507841" y="61769"/>
                  </a:lnTo>
                  <a:lnTo>
                    <a:pt x="454334" y="70951"/>
                  </a:lnTo>
                  <a:lnTo>
                    <a:pt x="403256" y="80660"/>
                  </a:lnTo>
                  <a:lnTo>
                    <a:pt x="354712" y="90877"/>
                  </a:lnTo>
                  <a:lnTo>
                    <a:pt x="308808" y="101578"/>
                  </a:lnTo>
                  <a:lnTo>
                    <a:pt x="265647" y="112745"/>
                  </a:lnTo>
                  <a:lnTo>
                    <a:pt x="225335" y="124355"/>
                  </a:lnTo>
                  <a:lnTo>
                    <a:pt x="187978" y="136388"/>
                  </a:lnTo>
                  <a:lnTo>
                    <a:pt x="122547" y="161638"/>
                  </a:lnTo>
                  <a:lnTo>
                    <a:pt x="70193" y="188325"/>
                  </a:lnTo>
                  <a:lnTo>
                    <a:pt x="31757" y="216283"/>
                  </a:lnTo>
                  <a:lnTo>
                    <a:pt x="2037" y="260233"/>
                  </a:lnTo>
                  <a:lnTo>
                    <a:pt x="0" y="275336"/>
                  </a:lnTo>
                  <a:lnTo>
                    <a:pt x="0" y="1376680"/>
                  </a:lnTo>
                  <a:lnTo>
                    <a:pt x="18017" y="1421330"/>
                  </a:lnTo>
                  <a:lnTo>
                    <a:pt x="49174" y="1449859"/>
                  </a:lnTo>
                  <a:lnTo>
                    <a:pt x="94667" y="1477203"/>
                  </a:lnTo>
                  <a:lnTo>
                    <a:pt x="153656" y="1503192"/>
                  </a:lnTo>
                  <a:lnTo>
                    <a:pt x="225303" y="1527660"/>
                  </a:lnTo>
                  <a:lnTo>
                    <a:pt x="265610" y="1539270"/>
                  </a:lnTo>
                  <a:lnTo>
                    <a:pt x="308767" y="1550437"/>
                  </a:lnTo>
                  <a:lnTo>
                    <a:pt x="354668" y="1561138"/>
                  </a:lnTo>
                  <a:lnTo>
                    <a:pt x="403209" y="1571355"/>
                  </a:lnTo>
                  <a:lnTo>
                    <a:pt x="454284" y="1581064"/>
                  </a:lnTo>
                  <a:lnTo>
                    <a:pt x="507788" y="1590246"/>
                  </a:lnTo>
                  <a:lnTo>
                    <a:pt x="563617" y="1598879"/>
                  </a:lnTo>
                  <a:lnTo>
                    <a:pt x="621666" y="1606942"/>
                  </a:lnTo>
                  <a:lnTo>
                    <a:pt x="681830" y="1614414"/>
                  </a:lnTo>
                  <a:lnTo>
                    <a:pt x="744003" y="1621275"/>
                  </a:lnTo>
                  <a:lnTo>
                    <a:pt x="808081" y="1627502"/>
                  </a:lnTo>
                  <a:lnTo>
                    <a:pt x="873958" y="1633076"/>
                  </a:lnTo>
                  <a:lnTo>
                    <a:pt x="941531" y="1637974"/>
                  </a:lnTo>
                  <a:lnTo>
                    <a:pt x="1010693" y="1642177"/>
                  </a:lnTo>
                  <a:lnTo>
                    <a:pt x="1081340" y="1645663"/>
                  </a:lnTo>
                  <a:lnTo>
                    <a:pt x="1153368" y="1648411"/>
                  </a:lnTo>
                  <a:lnTo>
                    <a:pt x="1226670" y="1650399"/>
                  </a:lnTo>
                  <a:lnTo>
                    <a:pt x="1301142" y="1651608"/>
                  </a:lnTo>
                  <a:lnTo>
                    <a:pt x="1376680" y="1652016"/>
                  </a:lnTo>
                  <a:lnTo>
                    <a:pt x="1452217" y="1651608"/>
                  </a:lnTo>
                  <a:lnTo>
                    <a:pt x="1526689" y="1650399"/>
                  </a:lnTo>
                  <a:lnTo>
                    <a:pt x="1599991" y="1648411"/>
                  </a:lnTo>
                  <a:lnTo>
                    <a:pt x="1672019" y="1645663"/>
                  </a:lnTo>
                  <a:lnTo>
                    <a:pt x="1742666" y="1642177"/>
                  </a:lnTo>
                  <a:lnTo>
                    <a:pt x="1811828" y="1637974"/>
                  </a:lnTo>
                  <a:lnTo>
                    <a:pt x="1879401" y="1633076"/>
                  </a:lnTo>
                  <a:lnTo>
                    <a:pt x="1945278" y="1627502"/>
                  </a:lnTo>
                  <a:lnTo>
                    <a:pt x="2009356" y="1621275"/>
                  </a:lnTo>
                  <a:lnTo>
                    <a:pt x="2071529" y="1614414"/>
                  </a:lnTo>
                  <a:lnTo>
                    <a:pt x="2131693" y="1606942"/>
                  </a:lnTo>
                  <a:lnTo>
                    <a:pt x="2189742" y="1598879"/>
                  </a:lnTo>
                  <a:lnTo>
                    <a:pt x="2245571" y="1590246"/>
                  </a:lnTo>
                  <a:lnTo>
                    <a:pt x="2299075" y="1581064"/>
                  </a:lnTo>
                  <a:lnTo>
                    <a:pt x="2350150" y="1571355"/>
                  </a:lnTo>
                  <a:lnTo>
                    <a:pt x="2398691" y="1561138"/>
                  </a:lnTo>
                  <a:lnTo>
                    <a:pt x="2444592" y="1550437"/>
                  </a:lnTo>
                  <a:lnTo>
                    <a:pt x="2487749" y="1539270"/>
                  </a:lnTo>
                  <a:lnTo>
                    <a:pt x="2528056" y="1527660"/>
                  </a:lnTo>
                  <a:lnTo>
                    <a:pt x="2565409" y="1515627"/>
                  </a:lnTo>
                  <a:lnTo>
                    <a:pt x="2630832" y="1490377"/>
                  </a:lnTo>
                  <a:lnTo>
                    <a:pt x="2683178" y="1463690"/>
                  </a:lnTo>
                  <a:lnTo>
                    <a:pt x="2721608" y="1435732"/>
                  </a:lnTo>
                  <a:lnTo>
                    <a:pt x="2751323" y="1391782"/>
                  </a:lnTo>
                  <a:lnTo>
                    <a:pt x="2753360" y="1376680"/>
                  </a:lnTo>
                  <a:lnTo>
                    <a:pt x="2753360" y="275336"/>
                  </a:lnTo>
                  <a:lnTo>
                    <a:pt x="2735342" y="230685"/>
                  </a:lnTo>
                  <a:lnTo>
                    <a:pt x="2704185" y="202156"/>
                  </a:lnTo>
                  <a:lnTo>
                    <a:pt x="2658692" y="174812"/>
                  </a:lnTo>
                  <a:lnTo>
                    <a:pt x="2599703" y="148823"/>
                  </a:lnTo>
                  <a:lnTo>
                    <a:pt x="2528056" y="124355"/>
                  </a:lnTo>
                  <a:lnTo>
                    <a:pt x="2487749" y="112745"/>
                  </a:lnTo>
                  <a:lnTo>
                    <a:pt x="2444592" y="101578"/>
                  </a:lnTo>
                  <a:lnTo>
                    <a:pt x="2398691" y="90877"/>
                  </a:lnTo>
                  <a:lnTo>
                    <a:pt x="2350150" y="80660"/>
                  </a:lnTo>
                  <a:lnTo>
                    <a:pt x="2299075" y="70951"/>
                  </a:lnTo>
                  <a:lnTo>
                    <a:pt x="2245571" y="61769"/>
                  </a:lnTo>
                  <a:lnTo>
                    <a:pt x="2189742" y="53136"/>
                  </a:lnTo>
                  <a:lnTo>
                    <a:pt x="2131693" y="45073"/>
                  </a:lnTo>
                  <a:lnTo>
                    <a:pt x="2071529" y="37601"/>
                  </a:lnTo>
                  <a:lnTo>
                    <a:pt x="2009356" y="30740"/>
                  </a:lnTo>
                  <a:lnTo>
                    <a:pt x="1945278" y="24513"/>
                  </a:lnTo>
                  <a:lnTo>
                    <a:pt x="1879401" y="18939"/>
                  </a:lnTo>
                  <a:lnTo>
                    <a:pt x="1811828" y="14041"/>
                  </a:lnTo>
                  <a:lnTo>
                    <a:pt x="1742666" y="9838"/>
                  </a:lnTo>
                  <a:lnTo>
                    <a:pt x="1672019" y="6352"/>
                  </a:lnTo>
                  <a:lnTo>
                    <a:pt x="1599991" y="3604"/>
                  </a:lnTo>
                  <a:lnTo>
                    <a:pt x="1526689" y="1616"/>
                  </a:lnTo>
                  <a:lnTo>
                    <a:pt x="1452217" y="407"/>
                  </a:lnTo>
                  <a:lnTo>
                    <a:pt x="137668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8572" y="2668015"/>
              <a:ext cx="2753360" cy="1652270"/>
            </a:xfrm>
            <a:custGeom>
              <a:avLst/>
              <a:gdLst/>
              <a:ahLst/>
              <a:cxnLst/>
              <a:rect l="l" t="t" r="r" b="b"/>
              <a:pathLst>
                <a:path w="2753360" h="1652270">
                  <a:moveTo>
                    <a:pt x="2753360" y="275336"/>
                  </a:moveTo>
                  <a:lnTo>
                    <a:pt x="2735342" y="319986"/>
                  </a:lnTo>
                  <a:lnTo>
                    <a:pt x="2704185" y="348515"/>
                  </a:lnTo>
                  <a:lnTo>
                    <a:pt x="2658692" y="375859"/>
                  </a:lnTo>
                  <a:lnTo>
                    <a:pt x="2599703" y="401848"/>
                  </a:lnTo>
                  <a:lnTo>
                    <a:pt x="2528056" y="426316"/>
                  </a:lnTo>
                  <a:lnTo>
                    <a:pt x="2487749" y="437926"/>
                  </a:lnTo>
                  <a:lnTo>
                    <a:pt x="2444592" y="449093"/>
                  </a:lnTo>
                  <a:lnTo>
                    <a:pt x="2398691" y="459794"/>
                  </a:lnTo>
                  <a:lnTo>
                    <a:pt x="2350150" y="470011"/>
                  </a:lnTo>
                  <a:lnTo>
                    <a:pt x="2299075" y="479720"/>
                  </a:lnTo>
                  <a:lnTo>
                    <a:pt x="2245571" y="488902"/>
                  </a:lnTo>
                  <a:lnTo>
                    <a:pt x="2189742" y="497535"/>
                  </a:lnTo>
                  <a:lnTo>
                    <a:pt x="2131693" y="505598"/>
                  </a:lnTo>
                  <a:lnTo>
                    <a:pt x="2071529" y="513070"/>
                  </a:lnTo>
                  <a:lnTo>
                    <a:pt x="2009356" y="519931"/>
                  </a:lnTo>
                  <a:lnTo>
                    <a:pt x="1945278" y="526158"/>
                  </a:lnTo>
                  <a:lnTo>
                    <a:pt x="1879401" y="531732"/>
                  </a:lnTo>
                  <a:lnTo>
                    <a:pt x="1811828" y="536630"/>
                  </a:lnTo>
                  <a:lnTo>
                    <a:pt x="1742666" y="540833"/>
                  </a:lnTo>
                  <a:lnTo>
                    <a:pt x="1672019" y="544319"/>
                  </a:lnTo>
                  <a:lnTo>
                    <a:pt x="1599991" y="547067"/>
                  </a:lnTo>
                  <a:lnTo>
                    <a:pt x="1526689" y="549055"/>
                  </a:lnTo>
                  <a:lnTo>
                    <a:pt x="1452217" y="550264"/>
                  </a:lnTo>
                  <a:lnTo>
                    <a:pt x="1376680" y="550672"/>
                  </a:lnTo>
                  <a:lnTo>
                    <a:pt x="1301142" y="550264"/>
                  </a:lnTo>
                  <a:lnTo>
                    <a:pt x="1226670" y="549055"/>
                  </a:lnTo>
                  <a:lnTo>
                    <a:pt x="1153368" y="547067"/>
                  </a:lnTo>
                  <a:lnTo>
                    <a:pt x="1081340" y="544319"/>
                  </a:lnTo>
                  <a:lnTo>
                    <a:pt x="1010693" y="540833"/>
                  </a:lnTo>
                  <a:lnTo>
                    <a:pt x="941531" y="536630"/>
                  </a:lnTo>
                  <a:lnTo>
                    <a:pt x="873958" y="531732"/>
                  </a:lnTo>
                  <a:lnTo>
                    <a:pt x="808081" y="526158"/>
                  </a:lnTo>
                  <a:lnTo>
                    <a:pt x="744003" y="519931"/>
                  </a:lnTo>
                  <a:lnTo>
                    <a:pt x="681830" y="513070"/>
                  </a:lnTo>
                  <a:lnTo>
                    <a:pt x="621666" y="505598"/>
                  </a:lnTo>
                  <a:lnTo>
                    <a:pt x="563617" y="497535"/>
                  </a:lnTo>
                  <a:lnTo>
                    <a:pt x="507788" y="488902"/>
                  </a:lnTo>
                  <a:lnTo>
                    <a:pt x="454284" y="479720"/>
                  </a:lnTo>
                  <a:lnTo>
                    <a:pt x="403209" y="470011"/>
                  </a:lnTo>
                  <a:lnTo>
                    <a:pt x="354668" y="459794"/>
                  </a:lnTo>
                  <a:lnTo>
                    <a:pt x="308767" y="449093"/>
                  </a:lnTo>
                  <a:lnTo>
                    <a:pt x="265610" y="437926"/>
                  </a:lnTo>
                  <a:lnTo>
                    <a:pt x="225303" y="426316"/>
                  </a:lnTo>
                  <a:lnTo>
                    <a:pt x="187950" y="414283"/>
                  </a:lnTo>
                  <a:lnTo>
                    <a:pt x="122527" y="389033"/>
                  </a:lnTo>
                  <a:lnTo>
                    <a:pt x="70181" y="362346"/>
                  </a:lnTo>
                  <a:lnTo>
                    <a:pt x="31751" y="334388"/>
                  </a:lnTo>
                  <a:lnTo>
                    <a:pt x="2036" y="290438"/>
                  </a:lnTo>
                  <a:lnTo>
                    <a:pt x="0" y="275336"/>
                  </a:lnTo>
                </a:path>
                <a:path w="2753360" h="1652270">
                  <a:moveTo>
                    <a:pt x="0" y="275336"/>
                  </a:moveTo>
                  <a:lnTo>
                    <a:pt x="18021" y="230685"/>
                  </a:lnTo>
                  <a:lnTo>
                    <a:pt x="49183" y="202156"/>
                  </a:lnTo>
                  <a:lnTo>
                    <a:pt x="94683" y="174812"/>
                  </a:lnTo>
                  <a:lnTo>
                    <a:pt x="153680" y="148823"/>
                  </a:lnTo>
                  <a:lnTo>
                    <a:pt x="225335" y="124355"/>
                  </a:lnTo>
                  <a:lnTo>
                    <a:pt x="265647" y="112745"/>
                  </a:lnTo>
                  <a:lnTo>
                    <a:pt x="308808" y="101578"/>
                  </a:lnTo>
                  <a:lnTo>
                    <a:pt x="354712" y="90877"/>
                  </a:lnTo>
                  <a:lnTo>
                    <a:pt x="403256" y="80660"/>
                  </a:lnTo>
                  <a:lnTo>
                    <a:pt x="454334" y="70951"/>
                  </a:lnTo>
                  <a:lnTo>
                    <a:pt x="507841" y="61769"/>
                  </a:lnTo>
                  <a:lnTo>
                    <a:pt x="563672" y="53136"/>
                  </a:lnTo>
                  <a:lnTo>
                    <a:pt x="621722" y="45073"/>
                  </a:lnTo>
                  <a:lnTo>
                    <a:pt x="681886" y="37601"/>
                  </a:lnTo>
                  <a:lnTo>
                    <a:pt x="744059" y="30740"/>
                  </a:lnTo>
                  <a:lnTo>
                    <a:pt x="808135" y="24513"/>
                  </a:lnTo>
                  <a:lnTo>
                    <a:pt x="874011" y="18939"/>
                  </a:lnTo>
                  <a:lnTo>
                    <a:pt x="941580" y="14041"/>
                  </a:lnTo>
                  <a:lnTo>
                    <a:pt x="1010737" y="9838"/>
                  </a:lnTo>
                  <a:lnTo>
                    <a:pt x="1081379" y="6352"/>
                  </a:lnTo>
                  <a:lnTo>
                    <a:pt x="1153399" y="3604"/>
                  </a:lnTo>
                  <a:lnTo>
                    <a:pt x="1226692" y="1616"/>
                  </a:lnTo>
                  <a:lnTo>
                    <a:pt x="1301154" y="407"/>
                  </a:lnTo>
                  <a:lnTo>
                    <a:pt x="1376680" y="0"/>
                  </a:lnTo>
                  <a:lnTo>
                    <a:pt x="1452217" y="407"/>
                  </a:lnTo>
                  <a:lnTo>
                    <a:pt x="1526689" y="1616"/>
                  </a:lnTo>
                  <a:lnTo>
                    <a:pt x="1599991" y="3604"/>
                  </a:lnTo>
                  <a:lnTo>
                    <a:pt x="1672019" y="6352"/>
                  </a:lnTo>
                  <a:lnTo>
                    <a:pt x="1742666" y="9838"/>
                  </a:lnTo>
                  <a:lnTo>
                    <a:pt x="1811828" y="14041"/>
                  </a:lnTo>
                  <a:lnTo>
                    <a:pt x="1879401" y="18939"/>
                  </a:lnTo>
                  <a:lnTo>
                    <a:pt x="1945278" y="24513"/>
                  </a:lnTo>
                  <a:lnTo>
                    <a:pt x="2009356" y="30740"/>
                  </a:lnTo>
                  <a:lnTo>
                    <a:pt x="2071529" y="37601"/>
                  </a:lnTo>
                  <a:lnTo>
                    <a:pt x="2131693" y="45073"/>
                  </a:lnTo>
                  <a:lnTo>
                    <a:pt x="2189742" y="53136"/>
                  </a:lnTo>
                  <a:lnTo>
                    <a:pt x="2245571" y="61769"/>
                  </a:lnTo>
                  <a:lnTo>
                    <a:pt x="2299075" y="70951"/>
                  </a:lnTo>
                  <a:lnTo>
                    <a:pt x="2350150" y="80660"/>
                  </a:lnTo>
                  <a:lnTo>
                    <a:pt x="2398691" y="90877"/>
                  </a:lnTo>
                  <a:lnTo>
                    <a:pt x="2444592" y="101578"/>
                  </a:lnTo>
                  <a:lnTo>
                    <a:pt x="2487749" y="112745"/>
                  </a:lnTo>
                  <a:lnTo>
                    <a:pt x="2528056" y="124355"/>
                  </a:lnTo>
                  <a:lnTo>
                    <a:pt x="2565409" y="136388"/>
                  </a:lnTo>
                  <a:lnTo>
                    <a:pt x="2630832" y="161638"/>
                  </a:lnTo>
                  <a:lnTo>
                    <a:pt x="2683178" y="188325"/>
                  </a:lnTo>
                  <a:lnTo>
                    <a:pt x="2721608" y="216283"/>
                  </a:lnTo>
                  <a:lnTo>
                    <a:pt x="2751323" y="260233"/>
                  </a:lnTo>
                  <a:lnTo>
                    <a:pt x="2753360" y="275336"/>
                  </a:lnTo>
                  <a:lnTo>
                    <a:pt x="2753360" y="1376680"/>
                  </a:lnTo>
                  <a:lnTo>
                    <a:pt x="2751323" y="1391782"/>
                  </a:lnTo>
                  <a:lnTo>
                    <a:pt x="2745282" y="1406673"/>
                  </a:lnTo>
                  <a:lnTo>
                    <a:pt x="2704185" y="1449859"/>
                  </a:lnTo>
                  <a:lnTo>
                    <a:pt x="2658692" y="1477203"/>
                  </a:lnTo>
                  <a:lnTo>
                    <a:pt x="2599703" y="1503192"/>
                  </a:lnTo>
                  <a:lnTo>
                    <a:pt x="2528056" y="1527660"/>
                  </a:lnTo>
                  <a:lnTo>
                    <a:pt x="2487749" y="1539270"/>
                  </a:lnTo>
                  <a:lnTo>
                    <a:pt x="2444592" y="1550437"/>
                  </a:lnTo>
                  <a:lnTo>
                    <a:pt x="2398691" y="1561138"/>
                  </a:lnTo>
                  <a:lnTo>
                    <a:pt x="2350150" y="1571355"/>
                  </a:lnTo>
                  <a:lnTo>
                    <a:pt x="2299075" y="1581064"/>
                  </a:lnTo>
                  <a:lnTo>
                    <a:pt x="2245571" y="1590246"/>
                  </a:lnTo>
                  <a:lnTo>
                    <a:pt x="2189742" y="1598879"/>
                  </a:lnTo>
                  <a:lnTo>
                    <a:pt x="2131693" y="1606942"/>
                  </a:lnTo>
                  <a:lnTo>
                    <a:pt x="2071529" y="1614414"/>
                  </a:lnTo>
                  <a:lnTo>
                    <a:pt x="2009356" y="1621275"/>
                  </a:lnTo>
                  <a:lnTo>
                    <a:pt x="1945278" y="1627502"/>
                  </a:lnTo>
                  <a:lnTo>
                    <a:pt x="1879401" y="1633076"/>
                  </a:lnTo>
                  <a:lnTo>
                    <a:pt x="1811828" y="1637974"/>
                  </a:lnTo>
                  <a:lnTo>
                    <a:pt x="1742666" y="1642177"/>
                  </a:lnTo>
                  <a:lnTo>
                    <a:pt x="1672019" y="1645663"/>
                  </a:lnTo>
                  <a:lnTo>
                    <a:pt x="1599991" y="1648411"/>
                  </a:lnTo>
                  <a:lnTo>
                    <a:pt x="1526689" y="1650399"/>
                  </a:lnTo>
                  <a:lnTo>
                    <a:pt x="1452217" y="1651608"/>
                  </a:lnTo>
                  <a:lnTo>
                    <a:pt x="1376680" y="1652016"/>
                  </a:lnTo>
                  <a:lnTo>
                    <a:pt x="1301142" y="1651608"/>
                  </a:lnTo>
                  <a:lnTo>
                    <a:pt x="1226670" y="1650399"/>
                  </a:lnTo>
                  <a:lnTo>
                    <a:pt x="1153368" y="1648411"/>
                  </a:lnTo>
                  <a:lnTo>
                    <a:pt x="1081340" y="1645663"/>
                  </a:lnTo>
                  <a:lnTo>
                    <a:pt x="1010693" y="1642177"/>
                  </a:lnTo>
                  <a:lnTo>
                    <a:pt x="941531" y="1637974"/>
                  </a:lnTo>
                  <a:lnTo>
                    <a:pt x="873958" y="1633076"/>
                  </a:lnTo>
                  <a:lnTo>
                    <a:pt x="808081" y="1627502"/>
                  </a:lnTo>
                  <a:lnTo>
                    <a:pt x="744003" y="1621275"/>
                  </a:lnTo>
                  <a:lnTo>
                    <a:pt x="681830" y="1614414"/>
                  </a:lnTo>
                  <a:lnTo>
                    <a:pt x="621666" y="1606942"/>
                  </a:lnTo>
                  <a:lnTo>
                    <a:pt x="563617" y="1598879"/>
                  </a:lnTo>
                  <a:lnTo>
                    <a:pt x="507788" y="1590246"/>
                  </a:lnTo>
                  <a:lnTo>
                    <a:pt x="454284" y="1581064"/>
                  </a:lnTo>
                  <a:lnTo>
                    <a:pt x="403209" y="1571355"/>
                  </a:lnTo>
                  <a:lnTo>
                    <a:pt x="354668" y="1561138"/>
                  </a:lnTo>
                  <a:lnTo>
                    <a:pt x="308767" y="1550437"/>
                  </a:lnTo>
                  <a:lnTo>
                    <a:pt x="265610" y="1539270"/>
                  </a:lnTo>
                  <a:lnTo>
                    <a:pt x="225303" y="1527660"/>
                  </a:lnTo>
                  <a:lnTo>
                    <a:pt x="187950" y="1515627"/>
                  </a:lnTo>
                  <a:lnTo>
                    <a:pt x="122527" y="1490377"/>
                  </a:lnTo>
                  <a:lnTo>
                    <a:pt x="70181" y="1463690"/>
                  </a:lnTo>
                  <a:lnTo>
                    <a:pt x="31751" y="1435732"/>
                  </a:lnTo>
                  <a:lnTo>
                    <a:pt x="2036" y="1391782"/>
                  </a:lnTo>
                  <a:lnTo>
                    <a:pt x="0" y="1376680"/>
                  </a:lnTo>
                  <a:lnTo>
                    <a:pt x="0" y="27533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13661" y="3265423"/>
            <a:ext cx="258381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775970" marR="5080" indent="-763905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computerized  database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95800" y="2625851"/>
            <a:ext cx="2875915" cy="1775460"/>
            <a:chOff x="4495800" y="2625851"/>
            <a:chExt cx="2875915" cy="1775460"/>
          </a:xfrm>
        </p:grpSpPr>
        <p:sp>
          <p:nvSpPr>
            <p:cNvPr id="11" name="object 11"/>
            <p:cNvSpPr/>
            <p:nvPr/>
          </p:nvSpPr>
          <p:spPr>
            <a:xfrm>
              <a:off x="4495800" y="2625851"/>
              <a:ext cx="2875788" cy="17754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57268" y="2668015"/>
              <a:ext cx="2753360" cy="1652270"/>
            </a:xfrm>
            <a:custGeom>
              <a:avLst/>
              <a:gdLst/>
              <a:ahLst/>
              <a:cxnLst/>
              <a:rect l="l" t="t" r="r" b="b"/>
              <a:pathLst>
                <a:path w="2753359" h="1652270">
                  <a:moveTo>
                    <a:pt x="1376680" y="0"/>
                  </a:moveTo>
                  <a:lnTo>
                    <a:pt x="1301142" y="407"/>
                  </a:lnTo>
                  <a:lnTo>
                    <a:pt x="1226670" y="1616"/>
                  </a:lnTo>
                  <a:lnTo>
                    <a:pt x="1153368" y="3604"/>
                  </a:lnTo>
                  <a:lnTo>
                    <a:pt x="1081340" y="6352"/>
                  </a:lnTo>
                  <a:lnTo>
                    <a:pt x="1010693" y="9838"/>
                  </a:lnTo>
                  <a:lnTo>
                    <a:pt x="941531" y="14041"/>
                  </a:lnTo>
                  <a:lnTo>
                    <a:pt x="873958" y="18939"/>
                  </a:lnTo>
                  <a:lnTo>
                    <a:pt x="808081" y="24513"/>
                  </a:lnTo>
                  <a:lnTo>
                    <a:pt x="744003" y="30740"/>
                  </a:lnTo>
                  <a:lnTo>
                    <a:pt x="681830" y="37601"/>
                  </a:lnTo>
                  <a:lnTo>
                    <a:pt x="621666" y="45073"/>
                  </a:lnTo>
                  <a:lnTo>
                    <a:pt x="563617" y="53136"/>
                  </a:lnTo>
                  <a:lnTo>
                    <a:pt x="507788" y="61769"/>
                  </a:lnTo>
                  <a:lnTo>
                    <a:pt x="454284" y="70951"/>
                  </a:lnTo>
                  <a:lnTo>
                    <a:pt x="403209" y="80660"/>
                  </a:lnTo>
                  <a:lnTo>
                    <a:pt x="354668" y="90877"/>
                  </a:lnTo>
                  <a:lnTo>
                    <a:pt x="308767" y="101578"/>
                  </a:lnTo>
                  <a:lnTo>
                    <a:pt x="265610" y="112745"/>
                  </a:lnTo>
                  <a:lnTo>
                    <a:pt x="225303" y="124355"/>
                  </a:lnTo>
                  <a:lnTo>
                    <a:pt x="187950" y="136388"/>
                  </a:lnTo>
                  <a:lnTo>
                    <a:pt x="122527" y="161638"/>
                  </a:lnTo>
                  <a:lnTo>
                    <a:pt x="70181" y="188325"/>
                  </a:lnTo>
                  <a:lnTo>
                    <a:pt x="31751" y="216283"/>
                  </a:lnTo>
                  <a:lnTo>
                    <a:pt x="2036" y="260233"/>
                  </a:lnTo>
                  <a:lnTo>
                    <a:pt x="0" y="275336"/>
                  </a:lnTo>
                  <a:lnTo>
                    <a:pt x="0" y="1376680"/>
                  </a:lnTo>
                  <a:lnTo>
                    <a:pt x="18017" y="1421330"/>
                  </a:lnTo>
                  <a:lnTo>
                    <a:pt x="49174" y="1449859"/>
                  </a:lnTo>
                  <a:lnTo>
                    <a:pt x="94667" y="1477203"/>
                  </a:lnTo>
                  <a:lnTo>
                    <a:pt x="153656" y="1503192"/>
                  </a:lnTo>
                  <a:lnTo>
                    <a:pt x="225303" y="1527660"/>
                  </a:lnTo>
                  <a:lnTo>
                    <a:pt x="265610" y="1539270"/>
                  </a:lnTo>
                  <a:lnTo>
                    <a:pt x="308767" y="1550437"/>
                  </a:lnTo>
                  <a:lnTo>
                    <a:pt x="354668" y="1561138"/>
                  </a:lnTo>
                  <a:lnTo>
                    <a:pt x="403209" y="1571355"/>
                  </a:lnTo>
                  <a:lnTo>
                    <a:pt x="454284" y="1581064"/>
                  </a:lnTo>
                  <a:lnTo>
                    <a:pt x="507788" y="1590246"/>
                  </a:lnTo>
                  <a:lnTo>
                    <a:pt x="563617" y="1598879"/>
                  </a:lnTo>
                  <a:lnTo>
                    <a:pt x="621666" y="1606942"/>
                  </a:lnTo>
                  <a:lnTo>
                    <a:pt x="681830" y="1614414"/>
                  </a:lnTo>
                  <a:lnTo>
                    <a:pt x="744003" y="1621275"/>
                  </a:lnTo>
                  <a:lnTo>
                    <a:pt x="808081" y="1627502"/>
                  </a:lnTo>
                  <a:lnTo>
                    <a:pt x="873958" y="1633076"/>
                  </a:lnTo>
                  <a:lnTo>
                    <a:pt x="941531" y="1637974"/>
                  </a:lnTo>
                  <a:lnTo>
                    <a:pt x="1010693" y="1642177"/>
                  </a:lnTo>
                  <a:lnTo>
                    <a:pt x="1081340" y="1645663"/>
                  </a:lnTo>
                  <a:lnTo>
                    <a:pt x="1153368" y="1648411"/>
                  </a:lnTo>
                  <a:lnTo>
                    <a:pt x="1226670" y="1650399"/>
                  </a:lnTo>
                  <a:lnTo>
                    <a:pt x="1301142" y="1651608"/>
                  </a:lnTo>
                  <a:lnTo>
                    <a:pt x="1376680" y="1652016"/>
                  </a:lnTo>
                  <a:lnTo>
                    <a:pt x="1452205" y="1651608"/>
                  </a:lnTo>
                  <a:lnTo>
                    <a:pt x="1526667" y="1650399"/>
                  </a:lnTo>
                  <a:lnTo>
                    <a:pt x="1599960" y="1648411"/>
                  </a:lnTo>
                  <a:lnTo>
                    <a:pt x="1671980" y="1645663"/>
                  </a:lnTo>
                  <a:lnTo>
                    <a:pt x="1742622" y="1642177"/>
                  </a:lnTo>
                  <a:lnTo>
                    <a:pt x="1811779" y="1637974"/>
                  </a:lnTo>
                  <a:lnTo>
                    <a:pt x="1879348" y="1633076"/>
                  </a:lnTo>
                  <a:lnTo>
                    <a:pt x="1945224" y="1627502"/>
                  </a:lnTo>
                  <a:lnTo>
                    <a:pt x="2009300" y="1621275"/>
                  </a:lnTo>
                  <a:lnTo>
                    <a:pt x="2071473" y="1614414"/>
                  </a:lnTo>
                  <a:lnTo>
                    <a:pt x="2131637" y="1606942"/>
                  </a:lnTo>
                  <a:lnTo>
                    <a:pt x="2189687" y="1598879"/>
                  </a:lnTo>
                  <a:lnTo>
                    <a:pt x="2245518" y="1590246"/>
                  </a:lnTo>
                  <a:lnTo>
                    <a:pt x="2299025" y="1581064"/>
                  </a:lnTo>
                  <a:lnTo>
                    <a:pt x="2350103" y="1571355"/>
                  </a:lnTo>
                  <a:lnTo>
                    <a:pt x="2398647" y="1561138"/>
                  </a:lnTo>
                  <a:lnTo>
                    <a:pt x="2444551" y="1550437"/>
                  </a:lnTo>
                  <a:lnTo>
                    <a:pt x="2487712" y="1539270"/>
                  </a:lnTo>
                  <a:lnTo>
                    <a:pt x="2528024" y="1527660"/>
                  </a:lnTo>
                  <a:lnTo>
                    <a:pt x="2565381" y="1515627"/>
                  </a:lnTo>
                  <a:lnTo>
                    <a:pt x="2630812" y="1490377"/>
                  </a:lnTo>
                  <a:lnTo>
                    <a:pt x="2683166" y="1463690"/>
                  </a:lnTo>
                  <a:lnTo>
                    <a:pt x="2721602" y="1435732"/>
                  </a:lnTo>
                  <a:lnTo>
                    <a:pt x="2751322" y="1391782"/>
                  </a:lnTo>
                  <a:lnTo>
                    <a:pt x="2753360" y="1376680"/>
                  </a:lnTo>
                  <a:lnTo>
                    <a:pt x="2753360" y="275336"/>
                  </a:lnTo>
                  <a:lnTo>
                    <a:pt x="2735342" y="230685"/>
                  </a:lnTo>
                  <a:lnTo>
                    <a:pt x="2704185" y="202156"/>
                  </a:lnTo>
                  <a:lnTo>
                    <a:pt x="2658692" y="174812"/>
                  </a:lnTo>
                  <a:lnTo>
                    <a:pt x="2599703" y="148823"/>
                  </a:lnTo>
                  <a:lnTo>
                    <a:pt x="2528056" y="124355"/>
                  </a:lnTo>
                  <a:lnTo>
                    <a:pt x="2487749" y="112745"/>
                  </a:lnTo>
                  <a:lnTo>
                    <a:pt x="2444592" y="101578"/>
                  </a:lnTo>
                  <a:lnTo>
                    <a:pt x="2398691" y="90877"/>
                  </a:lnTo>
                  <a:lnTo>
                    <a:pt x="2350150" y="80660"/>
                  </a:lnTo>
                  <a:lnTo>
                    <a:pt x="2299075" y="70951"/>
                  </a:lnTo>
                  <a:lnTo>
                    <a:pt x="2245571" y="61769"/>
                  </a:lnTo>
                  <a:lnTo>
                    <a:pt x="2189742" y="53136"/>
                  </a:lnTo>
                  <a:lnTo>
                    <a:pt x="2131693" y="45073"/>
                  </a:lnTo>
                  <a:lnTo>
                    <a:pt x="2071529" y="37601"/>
                  </a:lnTo>
                  <a:lnTo>
                    <a:pt x="2009356" y="30740"/>
                  </a:lnTo>
                  <a:lnTo>
                    <a:pt x="1945278" y="24513"/>
                  </a:lnTo>
                  <a:lnTo>
                    <a:pt x="1879401" y="18939"/>
                  </a:lnTo>
                  <a:lnTo>
                    <a:pt x="1811828" y="14041"/>
                  </a:lnTo>
                  <a:lnTo>
                    <a:pt x="1742666" y="9838"/>
                  </a:lnTo>
                  <a:lnTo>
                    <a:pt x="1672019" y="6352"/>
                  </a:lnTo>
                  <a:lnTo>
                    <a:pt x="1599991" y="3604"/>
                  </a:lnTo>
                  <a:lnTo>
                    <a:pt x="1526689" y="1616"/>
                  </a:lnTo>
                  <a:lnTo>
                    <a:pt x="1452217" y="407"/>
                  </a:lnTo>
                  <a:lnTo>
                    <a:pt x="137668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57268" y="2668015"/>
              <a:ext cx="2753360" cy="1652270"/>
            </a:xfrm>
            <a:custGeom>
              <a:avLst/>
              <a:gdLst/>
              <a:ahLst/>
              <a:cxnLst/>
              <a:rect l="l" t="t" r="r" b="b"/>
              <a:pathLst>
                <a:path w="2753359" h="1652270">
                  <a:moveTo>
                    <a:pt x="2753360" y="275336"/>
                  </a:moveTo>
                  <a:lnTo>
                    <a:pt x="2735338" y="319986"/>
                  </a:lnTo>
                  <a:lnTo>
                    <a:pt x="2704176" y="348515"/>
                  </a:lnTo>
                  <a:lnTo>
                    <a:pt x="2658676" y="375859"/>
                  </a:lnTo>
                  <a:lnTo>
                    <a:pt x="2599679" y="401848"/>
                  </a:lnTo>
                  <a:lnTo>
                    <a:pt x="2528024" y="426316"/>
                  </a:lnTo>
                  <a:lnTo>
                    <a:pt x="2487712" y="437926"/>
                  </a:lnTo>
                  <a:lnTo>
                    <a:pt x="2444551" y="449093"/>
                  </a:lnTo>
                  <a:lnTo>
                    <a:pt x="2398647" y="459794"/>
                  </a:lnTo>
                  <a:lnTo>
                    <a:pt x="2350103" y="470011"/>
                  </a:lnTo>
                  <a:lnTo>
                    <a:pt x="2299025" y="479720"/>
                  </a:lnTo>
                  <a:lnTo>
                    <a:pt x="2245518" y="488902"/>
                  </a:lnTo>
                  <a:lnTo>
                    <a:pt x="2189687" y="497535"/>
                  </a:lnTo>
                  <a:lnTo>
                    <a:pt x="2131637" y="505598"/>
                  </a:lnTo>
                  <a:lnTo>
                    <a:pt x="2071473" y="513070"/>
                  </a:lnTo>
                  <a:lnTo>
                    <a:pt x="2009300" y="519931"/>
                  </a:lnTo>
                  <a:lnTo>
                    <a:pt x="1945224" y="526158"/>
                  </a:lnTo>
                  <a:lnTo>
                    <a:pt x="1879348" y="531732"/>
                  </a:lnTo>
                  <a:lnTo>
                    <a:pt x="1811779" y="536630"/>
                  </a:lnTo>
                  <a:lnTo>
                    <a:pt x="1742622" y="540833"/>
                  </a:lnTo>
                  <a:lnTo>
                    <a:pt x="1671980" y="544319"/>
                  </a:lnTo>
                  <a:lnTo>
                    <a:pt x="1599960" y="547067"/>
                  </a:lnTo>
                  <a:lnTo>
                    <a:pt x="1526667" y="549055"/>
                  </a:lnTo>
                  <a:lnTo>
                    <a:pt x="1452205" y="550264"/>
                  </a:lnTo>
                  <a:lnTo>
                    <a:pt x="1376680" y="550672"/>
                  </a:lnTo>
                  <a:lnTo>
                    <a:pt x="1301142" y="550264"/>
                  </a:lnTo>
                  <a:lnTo>
                    <a:pt x="1226670" y="549055"/>
                  </a:lnTo>
                  <a:lnTo>
                    <a:pt x="1153368" y="547067"/>
                  </a:lnTo>
                  <a:lnTo>
                    <a:pt x="1081340" y="544319"/>
                  </a:lnTo>
                  <a:lnTo>
                    <a:pt x="1010693" y="540833"/>
                  </a:lnTo>
                  <a:lnTo>
                    <a:pt x="941531" y="536630"/>
                  </a:lnTo>
                  <a:lnTo>
                    <a:pt x="873958" y="531732"/>
                  </a:lnTo>
                  <a:lnTo>
                    <a:pt x="808081" y="526158"/>
                  </a:lnTo>
                  <a:lnTo>
                    <a:pt x="744003" y="519931"/>
                  </a:lnTo>
                  <a:lnTo>
                    <a:pt x="681830" y="513070"/>
                  </a:lnTo>
                  <a:lnTo>
                    <a:pt x="621666" y="505598"/>
                  </a:lnTo>
                  <a:lnTo>
                    <a:pt x="563617" y="497535"/>
                  </a:lnTo>
                  <a:lnTo>
                    <a:pt x="507788" y="488902"/>
                  </a:lnTo>
                  <a:lnTo>
                    <a:pt x="454284" y="479720"/>
                  </a:lnTo>
                  <a:lnTo>
                    <a:pt x="403209" y="470011"/>
                  </a:lnTo>
                  <a:lnTo>
                    <a:pt x="354668" y="459794"/>
                  </a:lnTo>
                  <a:lnTo>
                    <a:pt x="308767" y="449093"/>
                  </a:lnTo>
                  <a:lnTo>
                    <a:pt x="265610" y="437926"/>
                  </a:lnTo>
                  <a:lnTo>
                    <a:pt x="225303" y="426316"/>
                  </a:lnTo>
                  <a:lnTo>
                    <a:pt x="187950" y="414283"/>
                  </a:lnTo>
                  <a:lnTo>
                    <a:pt x="122527" y="389033"/>
                  </a:lnTo>
                  <a:lnTo>
                    <a:pt x="70181" y="362346"/>
                  </a:lnTo>
                  <a:lnTo>
                    <a:pt x="31751" y="334388"/>
                  </a:lnTo>
                  <a:lnTo>
                    <a:pt x="2036" y="290438"/>
                  </a:lnTo>
                  <a:lnTo>
                    <a:pt x="0" y="275336"/>
                  </a:lnTo>
                </a:path>
                <a:path w="2753359" h="1652270">
                  <a:moveTo>
                    <a:pt x="0" y="275336"/>
                  </a:moveTo>
                  <a:lnTo>
                    <a:pt x="18017" y="230685"/>
                  </a:lnTo>
                  <a:lnTo>
                    <a:pt x="49174" y="202156"/>
                  </a:lnTo>
                  <a:lnTo>
                    <a:pt x="94667" y="174812"/>
                  </a:lnTo>
                  <a:lnTo>
                    <a:pt x="153656" y="148823"/>
                  </a:lnTo>
                  <a:lnTo>
                    <a:pt x="225303" y="124355"/>
                  </a:lnTo>
                  <a:lnTo>
                    <a:pt x="265610" y="112745"/>
                  </a:lnTo>
                  <a:lnTo>
                    <a:pt x="308767" y="101578"/>
                  </a:lnTo>
                  <a:lnTo>
                    <a:pt x="354668" y="90877"/>
                  </a:lnTo>
                  <a:lnTo>
                    <a:pt x="403209" y="80660"/>
                  </a:lnTo>
                  <a:lnTo>
                    <a:pt x="454284" y="70951"/>
                  </a:lnTo>
                  <a:lnTo>
                    <a:pt x="507788" y="61769"/>
                  </a:lnTo>
                  <a:lnTo>
                    <a:pt x="563617" y="53136"/>
                  </a:lnTo>
                  <a:lnTo>
                    <a:pt x="621666" y="45073"/>
                  </a:lnTo>
                  <a:lnTo>
                    <a:pt x="681830" y="37601"/>
                  </a:lnTo>
                  <a:lnTo>
                    <a:pt x="744003" y="30740"/>
                  </a:lnTo>
                  <a:lnTo>
                    <a:pt x="808081" y="24513"/>
                  </a:lnTo>
                  <a:lnTo>
                    <a:pt x="873958" y="18939"/>
                  </a:lnTo>
                  <a:lnTo>
                    <a:pt x="941531" y="14041"/>
                  </a:lnTo>
                  <a:lnTo>
                    <a:pt x="1010693" y="9838"/>
                  </a:lnTo>
                  <a:lnTo>
                    <a:pt x="1081340" y="6352"/>
                  </a:lnTo>
                  <a:lnTo>
                    <a:pt x="1153368" y="3604"/>
                  </a:lnTo>
                  <a:lnTo>
                    <a:pt x="1226670" y="1616"/>
                  </a:lnTo>
                  <a:lnTo>
                    <a:pt x="1301142" y="407"/>
                  </a:lnTo>
                  <a:lnTo>
                    <a:pt x="1376680" y="0"/>
                  </a:lnTo>
                  <a:lnTo>
                    <a:pt x="1452217" y="407"/>
                  </a:lnTo>
                  <a:lnTo>
                    <a:pt x="1526689" y="1616"/>
                  </a:lnTo>
                  <a:lnTo>
                    <a:pt x="1599991" y="3604"/>
                  </a:lnTo>
                  <a:lnTo>
                    <a:pt x="1672019" y="6352"/>
                  </a:lnTo>
                  <a:lnTo>
                    <a:pt x="1742666" y="9838"/>
                  </a:lnTo>
                  <a:lnTo>
                    <a:pt x="1811828" y="14041"/>
                  </a:lnTo>
                  <a:lnTo>
                    <a:pt x="1879401" y="18939"/>
                  </a:lnTo>
                  <a:lnTo>
                    <a:pt x="1945278" y="24513"/>
                  </a:lnTo>
                  <a:lnTo>
                    <a:pt x="2009356" y="30740"/>
                  </a:lnTo>
                  <a:lnTo>
                    <a:pt x="2071529" y="37601"/>
                  </a:lnTo>
                  <a:lnTo>
                    <a:pt x="2131693" y="45073"/>
                  </a:lnTo>
                  <a:lnTo>
                    <a:pt x="2189742" y="53136"/>
                  </a:lnTo>
                  <a:lnTo>
                    <a:pt x="2245571" y="61769"/>
                  </a:lnTo>
                  <a:lnTo>
                    <a:pt x="2299075" y="70951"/>
                  </a:lnTo>
                  <a:lnTo>
                    <a:pt x="2350150" y="80660"/>
                  </a:lnTo>
                  <a:lnTo>
                    <a:pt x="2398691" y="90877"/>
                  </a:lnTo>
                  <a:lnTo>
                    <a:pt x="2444592" y="101578"/>
                  </a:lnTo>
                  <a:lnTo>
                    <a:pt x="2487749" y="112745"/>
                  </a:lnTo>
                  <a:lnTo>
                    <a:pt x="2528056" y="124355"/>
                  </a:lnTo>
                  <a:lnTo>
                    <a:pt x="2565409" y="136388"/>
                  </a:lnTo>
                  <a:lnTo>
                    <a:pt x="2630832" y="161638"/>
                  </a:lnTo>
                  <a:lnTo>
                    <a:pt x="2683178" y="188325"/>
                  </a:lnTo>
                  <a:lnTo>
                    <a:pt x="2721608" y="216283"/>
                  </a:lnTo>
                  <a:lnTo>
                    <a:pt x="2751323" y="260233"/>
                  </a:lnTo>
                  <a:lnTo>
                    <a:pt x="2753360" y="275336"/>
                  </a:lnTo>
                  <a:lnTo>
                    <a:pt x="2753360" y="1376680"/>
                  </a:lnTo>
                  <a:lnTo>
                    <a:pt x="2751322" y="1391782"/>
                  </a:lnTo>
                  <a:lnTo>
                    <a:pt x="2745280" y="1406673"/>
                  </a:lnTo>
                  <a:lnTo>
                    <a:pt x="2704176" y="1449859"/>
                  </a:lnTo>
                  <a:lnTo>
                    <a:pt x="2658676" y="1477203"/>
                  </a:lnTo>
                  <a:lnTo>
                    <a:pt x="2599679" y="1503192"/>
                  </a:lnTo>
                  <a:lnTo>
                    <a:pt x="2528024" y="1527660"/>
                  </a:lnTo>
                  <a:lnTo>
                    <a:pt x="2487712" y="1539270"/>
                  </a:lnTo>
                  <a:lnTo>
                    <a:pt x="2444551" y="1550437"/>
                  </a:lnTo>
                  <a:lnTo>
                    <a:pt x="2398647" y="1561138"/>
                  </a:lnTo>
                  <a:lnTo>
                    <a:pt x="2350103" y="1571355"/>
                  </a:lnTo>
                  <a:lnTo>
                    <a:pt x="2299025" y="1581064"/>
                  </a:lnTo>
                  <a:lnTo>
                    <a:pt x="2245518" y="1590246"/>
                  </a:lnTo>
                  <a:lnTo>
                    <a:pt x="2189687" y="1598879"/>
                  </a:lnTo>
                  <a:lnTo>
                    <a:pt x="2131637" y="1606942"/>
                  </a:lnTo>
                  <a:lnTo>
                    <a:pt x="2071473" y="1614414"/>
                  </a:lnTo>
                  <a:lnTo>
                    <a:pt x="2009300" y="1621275"/>
                  </a:lnTo>
                  <a:lnTo>
                    <a:pt x="1945224" y="1627502"/>
                  </a:lnTo>
                  <a:lnTo>
                    <a:pt x="1879348" y="1633076"/>
                  </a:lnTo>
                  <a:lnTo>
                    <a:pt x="1811779" y="1637974"/>
                  </a:lnTo>
                  <a:lnTo>
                    <a:pt x="1742622" y="1642177"/>
                  </a:lnTo>
                  <a:lnTo>
                    <a:pt x="1671980" y="1645663"/>
                  </a:lnTo>
                  <a:lnTo>
                    <a:pt x="1599960" y="1648411"/>
                  </a:lnTo>
                  <a:lnTo>
                    <a:pt x="1526667" y="1650399"/>
                  </a:lnTo>
                  <a:lnTo>
                    <a:pt x="1452205" y="1651608"/>
                  </a:lnTo>
                  <a:lnTo>
                    <a:pt x="1376680" y="1652016"/>
                  </a:lnTo>
                  <a:lnTo>
                    <a:pt x="1301142" y="1651608"/>
                  </a:lnTo>
                  <a:lnTo>
                    <a:pt x="1226670" y="1650399"/>
                  </a:lnTo>
                  <a:lnTo>
                    <a:pt x="1153368" y="1648411"/>
                  </a:lnTo>
                  <a:lnTo>
                    <a:pt x="1081340" y="1645663"/>
                  </a:lnTo>
                  <a:lnTo>
                    <a:pt x="1010693" y="1642177"/>
                  </a:lnTo>
                  <a:lnTo>
                    <a:pt x="941531" y="1637974"/>
                  </a:lnTo>
                  <a:lnTo>
                    <a:pt x="873958" y="1633076"/>
                  </a:lnTo>
                  <a:lnTo>
                    <a:pt x="808081" y="1627502"/>
                  </a:lnTo>
                  <a:lnTo>
                    <a:pt x="744003" y="1621275"/>
                  </a:lnTo>
                  <a:lnTo>
                    <a:pt x="681830" y="1614414"/>
                  </a:lnTo>
                  <a:lnTo>
                    <a:pt x="621666" y="1606942"/>
                  </a:lnTo>
                  <a:lnTo>
                    <a:pt x="563617" y="1598879"/>
                  </a:lnTo>
                  <a:lnTo>
                    <a:pt x="507788" y="1590246"/>
                  </a:lnTo>
                  <a:lnTo>
                    <a:pt x="454284" y="1581064"/>
                  </a:lnTo>
                  <a:lnTo>
                    <a:pt x="403209" y="1571355"/>
                  </a:lnTo>
                  <a:lnTo>
                    <a:pt x="354668" y="1561138"/>
                  </a:lnTo>
                  <a:lnTo>
                    <a:pt x="308767" y="1550437"/>
                  </a:lnTo>
                  <a:lnTo>
                    <a:pt x="265610" y="1539270"/>
                  </a:lnTo>
                  <a:lnTo>
                    <a:pt x="225303" y="1527660"/>
                  </a:lnTo>
                  <a:lnTo>
                    <a:pt x="187950" y="1515627"/>
                  </a:lnTo>
                  <a:lnTo>
                    <a:pt x="122527" y="1490377"/>
                  </a:lnTo>
                  <a:lnTo>
                    <a:pt x="70181" y="1463690"/>
                  </a:lnTo>
                  <a:lnTo>
                    <a:pt x="31751" y="1435732"/>
                  </a:lnTo>
                  <a:lnTo>
                    <a:pt x="2036" y="1391782"/>
                  </a:lnTo>
                  <a:lnTo>
                    <a:pt x="0" y="1376680"/>
                  </a:lnTo>
                  <a:lnTo>
                    <a:pt x="0" y="27533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61382" y="3265423"/>
            <a:ext cx="1946910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32105" marR="5080" indent="-320040">
              <a:lnSpc>
                <a:spcPts val="2420"/>
              </a:lnSpc>
              <a:spcBef>
                <a:spcPts val="359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Add,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modify,</a:t>
            </a: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delete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58467" y="4553711"/>
            <a:ext cx="2895600" cy="1775460"/>
            <a:chOff x="1458467" y="4553711"/>
            <a:chExt cx="2895600" cy="1775460"/>
          </a:xfrm>
        </p:grpSpPr>
        <p:sp>
          <p:nvSpPr>
            <p:cNvPr id="16" name="object 16"/>
            <p:cNvSpPr/>
            <p:nvPr/>
          </p:nvSpPr>
          <p:spPr>
            <a:xfrm>
              <a:off x="1467611" y="4553711"/>
              <a:ext cx="2875788" cy="17754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8467" y="5265419"/>
              <a:ext cx="2895600" cy="5090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8571" y="4595367"/>
              <a:ext cx="2753360" cy="1652270"/>
            </a:xfrm>
            <a:custGeom>
              <a:avLst/>
              <a:gdLst/>
              <a:ahLst/>
              <a:cxnLst/>
              <a:rect l="l" t="t" r="r" b="b"/>
              <a:pathLst>
                <a:path w="2753360" h="1652270">
                  <a:moveTo>
                    <a:pt x="1376680" y="0"/>
                  </a:moveTo>
                  <a:lnTo>
                    <a:pt x="1301154" y="407"/>
                  </a:lnTo>
                  <a:lnTo>
                    <a:pt x="1226692" y="1616"/>
                  </a:lnTo>
                  <a:lnTo>
                    <a:pt x="1153399" y="3604"/>
                  </a:lnTo>
                  <a:lnTo>
                    <a:pt x="1081379" y="6352"/>
                  </a:lnTo>
                  <a:lnTo>
                    <a:pt x="1010737" y="9838"/>
                  </a:lnTo>
                  <a:lnTo>
                    <a:pt x="941580" y="14041"/>
                  </a:lnTo>
                  <a:lnTo>
                    <a:pt x="874011" y="18939"/>
                  </a:lnTo>
                  <a:lnTo>
                    <a:pt x="808135" y="24513"/>
                  </a:lnTo>
                  <a:lnTo>
                    <a:pt x="744059" y="30740"/>
                  </a:lnTo>
                  <a:lnTo>
                    <a:pt x="681886" y="37601"/>
                  </a:lnTo>
                  <a:lnTo>
                    <a:pt x="621722" y="45073"/>
                  </a:lnTo>
                  <a:lnTo>
                    <a:pt x="563672" y="53136"/>
                  </a:lnTo>
                  <a:lnTo>
                    <a:pt x="507841" y="61769"/>
                  </a:lnTo>
                  <a:lnTo>
                    <a:pt x="454334" y="70951"/>
                  </a:lnTo>
                  <a:lnTo>
                    <a:pt x="403256" y="80660"/>
                  </a:lnTo>
                  <a:lnTo>
                    <a:pt x="354712" y="90877"/>
                  </a:lnTo>
                  <a:lnTo>
                    <a:pt x="308808" y="101578"/>
                  </a:lnTo>
                  <a:lnTo>
                    <a:pt x="265647" y="112745"/>
                  </a:lnTo>
                  <a:lnTo>
                    <a:pt x="225335" y="124355"/>
                  </a:lnTo>
                  <a:lnTo>
                    <a:pt x="187978" y="136388"/>
                  </a:lnTo>
                  <a:lnTo>
                    <a:pt x="122547" y="161638"/>
                  </a:lnTo>
                  <a:lnTo>
                    <a:pt x="70193" y="188325"/>
                  </a:lnTo>
                  <a:lnTo>
                    <a:pt x="31757" y="216283"/>
                  </a:lnTo>
                  <a:lnTo>
                    <a:pt x="2037" y="260233"/>
                  </a:lnTo>
                  <a:lnTo>
                    <a:pt x="0" y="275335"/>
                  </a:lnTo>
                  <a:lnTo>
                    <a:pt x="0" y="1376654"/>
                  </a:lnTo>
                  <a:lnTo>
                    <a:pt x="18017" y="1421316"/>
                  </a:lnTo>
                  <a:lnTo>
                    <a:pt x="49174" y="1449851"/>
                  </a:lnTo>
                  <a:lnTo>
                    <a:pt x="94667" y="1477198"/>
                  </a:lnTo>
                  <a:lnTo>
                    <a:pt x="153656" y="1503189"/>
                  </a:lnTo>
                  <a:lnTo>
                    <a:pt x="225303" y="1527657"/>
                  </a:lnTo>
                  <a:lnTo>
                    <a:pt x="265610" y="1539267"/>
                  </a:lnTo>
                  <a:lnTo>
                    <a:pt x="308767" y="1550432"/>
                  </a:lnTo>
                  <a:lnTo>
                    <a:pt x="354668" y="1561133"/>
                  </a:lnTo>
                  <a:lnTo>
                    <a:pt x="403209" y="1571348"/>
                  </a:lnTo>
                  <a:lnTo>
                    <a:pt x="454284" y="1581056"/>
                  </a:lnTo>
                  <a:lnTo>
                    <a:pt x="507788" y="1590237"/>
                  </a:lnTo>
                  <a:lnTo>
                    <a:pt x="563617" y="1598868"/>
                  </a:lnTo>
                  <a:lnTo>
                    <a:pt x="621666" y="1606929"/>
                  </a:lnTo>
                  <a:lnTo>
                    <a:pt x="681830" y="1614400"/>
                  </a:lnTo>
                  <a:lnTo>
                    <a:pt x="744003" y="1621259"/>
                  </a:lnTo>
                  <a:lnTo>
                    <a:pt x="808081" y="1627485"/>
                  </a:lnTo>
                  <a:lnTo>
                    <a:pt x="873958" y="1633057"/>
                  </a:lnTo>
                  <a:lnTo>
                    <a:pt x="941531" y="1637954"/>
                  </a:lnTo>
                  <a:lnTo>
                    <a:pt x="1010693" y="1642155"/>
                  </a:lnTo>
                  <a:lnTo>
                    <a:pt x="1081340" y="1645640"/>
                  </a:lnTo>
                  <a:lnTo>
                    <a:pt x="1153368" y="1648387"/>
                  </a:lnTo>
                  <a:lnTo>
                    <a:pt x="1226670" y="1650375"/>
                  </a:lnTo>
                  <a:lnTo>
                    <a:pt x="1301142" y="1651583"/>
                  </a:lnTo>
                  <a:lnTo>
                    <a:pt x="1376680" y="1651990"/>
                  </a:lnTo>
                  <a:lnTo>
                    <a:pt x="1452217" y="1651583"/>
                  </a:lnTo>
                  <a:lnTo>
                    <a:pt x="1526689" y="1650375"/>
                  </a:lnTo>
                  <a:lnTo>
                    <a:pt x="1599991" y="1648387"/>
                  </a:lnTo>
                  <a:lnTo>
                    <a:pt x="1672019" y="1645640"/>
                  </a:lnTo>
                  <a:lnTo>
                    <a:pt x="1742666" y="1642155"/>
                  </a:lnTo>
                  <a:lnTo>
                    <a:pt x="1811828" y="1637954"/>
                  </a:lnTo>
                  <a:lnTo>
                    <a:pt x="1879401" y="1633057"/>
                  </a:lnTo>
                  <a:lnTo>
                    <a:pt x="1945278" y="1627485"/>
                  </a:lnTo>
                  <a:lnTo>
                    <a:pt x="2009356" y="1621259"/>
                  </a:lnTo>
                  <a:lnTo>
                    <a:pt x="2071529" y="1614400"/>
                  </a:lnTo>
                  <a:lnTo>
                    <a:pt x="2131693" y="1606929"/>
                  </a:lnTo>
                  <a:lnTo>
                    <a:pt x="2189742" y="1598868"/>
                  </a:lnTo>
                  <a:lnTo>
                    <a:pt x="2245571" y="1590237"/>
                  </a:lnTo>
                  <a:lnTo>
                    <a:pt x="2299075" y="1581056"/>
                  </a:lnTo>
                  <a:lnTo>
                    <a:pt x="2350150" y="1571348"/>
                  </a:lnTo>
                  <a:lnTo>
                    <a:pt x="2398691" y="1561133"/>
                  </a:lnTo>
                  <a:lnTo>
                    <a:pt x="2444592" y="1550432"/>
                  </a:lnTo>
                  <a:lnTo>
                    <a:pt x="2487749" y="1539267"/>
                  </a:lnTo>
                  <a:lnTo>
                    <a:pt x="2528056" y="1527657"/>
                  </a:lnTo>
                  <a:lnTo>
                    <a:pt x="2565409" y="1515624"/>
                  </a:lnTo>
                  <a:lnTo>
                    <a:pt x="2630832" y="1490374"/>
                  </a:lnTo>
                  <a:lnTo>
                    <a:pt x="2683178" y="1463684"/>
                  </a:lnTo>
                  <a:lnTo>
                    <a:pt x="2721608" y="1435722"/>
                  </a:lnTo>
                  <a:lnTo>
                    <a:pt x="2751323" y="1391762"/>
                  </a:lnTo>
                  <a:lnTo>
                    <a:pt x="2753360" y="1376654"/>
                  </a:lnTo>
                  <a:lnTo>
                    <a:pt x="2753360" y="275335"/>
                  </a:lnTo>
                  <a:lnTo>
                    <a:pt x="2735342" y="230685"/>
                  </a:lnTo>
                  <a:lnTo>
                    <a:pt x="2704185" y="202156"/>
                  </a:lnTo>
                  <a:lnTo>
                    <a:pt x="2658692" y="174812"/>
                  </a:lnTo>
                  <a:lnTo>
                    <a:pt x="2599703" y="148823"/>
                  </a:lnTo>
                  <a:lnTo>
                    <a:pt x="2528056" y="124355"/>
                  </a:lnTo>
                  <a:lnTo>
                    <a:pt x="2487749" y="112745"/>
                  </a:lnTo>
                  <a:lnTo>
                    <a:pt x="2444592" y="101578"/>
                  </a:lnTo>
                  <a:lnTo>
                    <a:pt x="2398691" y="90877"/>
                  </a:lnTo>
                  <a:lnTo>
                    <a:pt x="2350150" y="80660"/>
                  </a:lnTo>
                  <a:lnTo>
                    <a:pt x="2299075" y="70951"/>
                  </a:lnTo>
                  <a:lnTo>
                    <a:pt x="2245571" y="61769"/>
                  </a:lnTo>
                  <a:lnTo>
                    <a:pt x="2189742" y="53136"/>
                  </a:lnTo>
                  <a:lnTo>
                    <a:pt x="2131693" y="45073"/>
                  </a:lnTo>
                  <a:lnTo>
                    <a:pt x="2071529" y="37601"/>
                  </a:lnTo>
                  <a:lnTo>
                    <a:pt x="2009356" y="30740"/>
                  </a:lnTo>
                  <a:lnTo>
                    <a:pt x="1945278" y="24513"/>
                  </a:lnTo>
                  <a:lnTo>
                    <a:pt x="1879401" y="18939"/>
                  </a:lnTo>
                  <a:lnTo>
                    <a:pt x="1811828" y="14041"/>
                  </a:lnTo>
                  <a:lnTo>
                    <a:pt x="1742666" y="9838"/>
                  </a:lnTo>
                  <a:lnTo>
                    <a:pt x="1672019" y="6352"/>
                  </a:lnTo>
                  <a:lnTo>
                    <a:pt x="1599991" y="3604"/>
                  </a:lnTo>
                  <a:lnTo>
                    <a:pt x="1526689" y="1616"/>
                  </a:lnTo>
                  <a:lnTo>
                    <a:pt x="1452217" y="407"/>
                  </a:lnTo>
                  <a:lnTo>
                    <a:pt x="137668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8571" y="4595367"/>
              <a:ext cx="2753360" cy="1652270"/>
            </a:xfrm>
            <a:custGeom>
              <a:avLst/>
              <a:gdLst/>
              <a:ahLst/>
              <a:cxnLst/>
              <a:rect l="l" t="t" r="r" b="b"/>
              <a:pathLst>
                <a:path w="2753360" h="1652270">
                  <a:moveTo>
                    <a:pt x="2753360" y="275335"/>
                  </a:moveTo>
                  <a:lnTo>
                    <a:pt x="2735342" y="319986"/>
                  </a:lnTo>
                  <a:lnTo>
                    <a:pt x="2704185" y="348515"/>
                  </a:lnTo>
                  <a:lnTo>
                    <a:pt x="2658692" y="375859"/>
                  </a:lnTo>
                  <a:lnTo>
                    <a:pt x="2599703" y="401848"/>
                  </a:lnTo>
                  <a:lnTo>
                    <a:pt x="2528056" y="426316"/>
                  </a:lnTo>
                  <a:lnTo>
                    <a:pt x="2487749" y="437926"/>
                  </a:lnTo>
                  <a:lnTo>
                    <a:pt x="2444592" y="449093"/>
                  </a:lnTo>
                  <a:lnTo>
                    <a:pt x="2398691" y="459794"/>
                  </a:lnTo>
                  <a:lnTo>
                    <a:pt x="2350150" y="470011"/>
                  </a:lnTo>
                  <a:lnTo>
                    <a:pt x="2299075" y="479720"/>
                  </a:lnTo>
                  <a:lnTo>
                    <a:pt x="2245571" y="488902"/>
                  </a:lnTo>
                  <a:lnTo>
                    <a:pt x="2189742" y="497535"/>
                  </a:lnTo>
                  <a:lnTo>
                    <a:pt x="2131693" y="505598"/>
                  </a:lnTo>
                  <a:lnTo>
                    <a:pt x="2071529" y="513070"/>
                  </a:lnTo>
                  <a:lnTo>
                    <a:pt x="2009356" y="519931"/>
                  </a:lnTo>
                  <a:lnTo>
                    <a:pt x="1945278" y="526158"/>
                  </a:lnTo>
                  <a:lnTo>
                    <a:pt x="1879401" y="531732"/>
                  </a:lnTo>
                  <a:lnTo>
                    <a:pt x="1811828" y="536630"/>
                  </a:lnTo>
                  <a:lnTo>
                    <a:pt x="1742666" y="540833"/>
                  </a:lnTo>
                  <a:lnTo>
                    <a:pt x="1672019" y="544319"/>
                  </a:lnTo>
                  <a:lnTo>
                    <a:pt x="1599991" y="547067"/>
                  </a:lnTo>
                  <a:lnTo>
                    <a:pt x="1526689" y="549055"/>
                  </a:lnTo>
                  <a:lnTo>
                    <a:pt x="1452217" y="550264"/>
                  </a:lnTo>
                  <a:lnTo>
                    <a:pt x="1376680" y="550671"/>
                  </a:lnTo>
                  <a:lnTo>
                    <a:pt x="1301142" y="550264"/>
                  </a:lnTo>
                  <a:lnTo>
                    <a:pt x="1226670" y="549055"/>
                  </a:lnTo>
                  <a:lnTo>
                    <a:pt x="1153368" y="547067"/>
                  </a:lnTo>
                  <a:lnTo>
                    <a:pt x="1081340" y="544319"/>
                  </a:lnTo>
                  <a:lnTo>
                    <a:pt x="1010693" y="540833"/>
                  </a:lnTo>
                  <a:lnTo>
                    <a:pt x="941531" y="536630"/>
                  </a:lnTo>
                  <a:lnTo>
                    <a:pt x="873958" y="531732"/>
                  </a:lnTo>
                  <a:lnTo>
                    <a:pt x="808081" y="526158"/>
                  </a:lnTo>
                  <a:lnTo>
                    <a:pt x="744003" y="519931"/>
                  </a:lnTo>
                  <a:lnTo>
                    <a:pt x="681830" y="513070"/>
                  </a:lnTo>
                  <a:lnTo>
                    <a:pt x="621666" y="505598"/>
                  </a:lnTo>
                  <a:lnTo>
                    <a:pt x="563617" y="497535"/>
                  </a:lnTo>
                  <a:lnTo>
                    <a:pt x="507788" y="488902"/>
                  </a:lnTo>
                  <a:lnTo>
                    <a:pt x="454284" y="479720"/>
                  </a:lnTo>
                  <a:lnTo>
                    <a:pt x="403209" y="470011"/>
                  </a:lnTo>
                  <a:lnTo>
                    <a:pt x="354668" y="459794"/>
                  </a:lnTo>
                  <a:lnTo>
                    <a:pt x="308767" y="449093"/>
                  </a:lnTo>
                  <a:lnTo>
                    <a:pt x="265610" y="437926"/>
                  </a:lnTo>
                  <a:lnTo>
                    <a:pt x="225303" y="426316"/>
                  </a:lnTo>
                  <a:lnTo>
                    <a:pt x="187950" y="414283"/>
                  </a:lnTo>
                  <a:lnTo>
                    <a:pt x="122527" y="389033"/>
                  </a:lnTo>
                  <a:lnTo>
                    <a:pt x="70181" y="362346"/>
                  </a:lnTo>
                  <a:lnTo>
                    <a:pt x="31751" y="334388"/>
                  </a:lnTo>
                  <a:lnTo>
                    <a:pt x="2036" y="290438"/>
                  </a:lnTo>
                  <a:lnTo>
                    <a:pt x="0" y="275335"/>
                  </a:lnTo>
                </a:path>
                <a:path w="2753360" h="1652270">
                  <a:moveTo>
                    <a:pt x="0" y="275335"/>
                  </a:moveTo>
                  <a:lnTo>
                    <a:pt x="18021" y="230685"/>
                  </a:lnTo>
                  <a:lnTo>
                    <a:pt x="49183" y="202156"/>
                  </a:lnTo>
                  <a:lnTo>
                    <a:pt x="94683" y="174812"/>
                  </a:lnTo>
                  <a:lnTo>
                    <a:pt x="153680" y="148823"/>
                  </a:lnTo>
                  <a:lnTo>
                    <a:pt x="225335" y="124355"/>
                  </a:lnTo>
                  <a:lnTo>
                    <a:pt x="265647" y="112745"/>
                  </a:lnTo>
                  <a:lnTo>
                    <a:pt x="308808" y="101578"/>
                  </a:lnTo>
                  <a:lnTo>
                    <a:pt x="354712" y="90877"/>
                  </a:lnTo>
                  <a:lnTo>
                    <a:pt x="403256" y="80660"/>
                  </a:lnTo>
                  <a:lnTo>
                    <a:pt x="454334" y="70951"/>
                  </a:lnTo>
                  <a:lnTo>
                    <a:pt x="507841" y="61769"/>
                  </a:lnTo>
                  <a:lnTo>
                    <a:pt x="563672" y="53136"/>
                  </a:lnTo>
                  <a:lnTo>
                    <a:pt x="621722" y="45073"/>
                  </a:lnTo>
                  <a:lnTo>
                    <a:pt x="681886" y="37601"/>
                  </a:lnTo>
                  <a:lnTo>
                    <a:pt x="744059" y="30740"/>
                  </a:lnTo>
                  <a:lnTo>
                    <a:pt x="808135" y="24513"/>
                  </a:lnTo>
                  <a:lnTo>
                    <a:pt x="874011" y="18939"/>
                  </a:lnTo>
                  <a:lnTo>
                    <a:pt x="941580" y="14041"/>
                  </a:lnTo>
                  <a:lnTo>
                    <a:pt x="1010737" y="9838"/>
                  </a:lnTo>
                  <a:lnTo>
                    <a:pt x="1081379" y="6352"/>
                  </a:lnTo>
                  <a:lnTo>
                    <a:pt x="1153399" y="3604"/>
                  </a:lnTo>
                  <a:lnTo>
                    <a:pt x="1226692" y="1616"/>
                  </a:lnTo>
                  <a:lnTo>
                    <a:pt x="1301154" y="407"/>
                  </a:lnTo>
                  <a:lnTo>
                    <a:pt x="1376680" y="0"/>
                  </a:lnTo>
                  <a:lnTo>
                    <a:pt x="1452217" y="407"/>
                  </a:lnTo>
                  <a:lnTo>
                    <a:pt x="1526689" y="1616"/>
                  </a:lnTo>
                  <a:lnTo>
                    <a:pt x="1599991" y="3604"/>
                  </a:lnTo>
                  <a:lnTo>
                    <a:pt x="1672019" y="6352"/>
                  </a:lnTo>
                  <a:lnTo>
                    <a:pt x="1742666" y="9838"/>
                  </a:lnTo>
                  <a:lnTo>
                    <a:pt x="1811828" y="14041"/>
                  </a:lnTo>
                  <a:lnTo>
                    <a:pt x="1879401" y="18939"/>
                  </a:lnTo>
                  <a:lnTo>
                    <a:pt x="1945278" y="24513"/>
                  </a:lnTo>
                  <a:lnTo>
                    <a:pt x="2009356" y="30740"/>
                  </a:lnTo>
                  <a:lnTo>
                    <a:pt x="2071529" y="37601"/>
                  </a:lnTo>
                  <a:lnTo>
                    <a:pt x="2131693" y="45073"/>
                  </a:lnTo>
                  <a:lnTo>
                    <a:pt x="2189742" y="53136"/>
                  </a:lnTo>
                  <a:lnTo>
                    <a:pt x="2245571" y="61769"/>
                  </a:lnTo>
                  <a:lnTo>
                    <a:pt x="2299075" y="70951"/>
                  </a:lnTo>
                  <a:lnTo>
                    <a:pt x="2350150" y="80660"/>
                  </a:lnTo>
                  <a:lnTo>
                    <a:pt x="2398691" y="90877"/>
                  </a:lnTo>
                  <a:lnTo>
                    <a:pt x="2444592" y="101578"/>
                  </a:lnTo>
                  <a:lnTo>
                    <a:pt x="2487749" y="112745"/>
                  </a:lnTo>
                  <a:lnTo>
                    <a:pt x="2528056" y="124355"/>
                  </a:lnTo>
                  <a:lnTo>
                    <a:pt x="2565409" y="136388"/>
                  </a:lnTo>
                  <a:lnTo>
                    <a:pt x="2630832" y="161638"/>
                  </a:lnTo>
                  <a:lnTo>
                    <a:pt x="2683178" y="188325"/>
                  </a:lnTo>
                  <a:lnTo>
                    <a:pt x="2721608" y="216283"/>
                  </a:lnTo>
                  <a:lnTo>
                    <a:pt x="2751323" y="260233"/>
                  </a:lnTo>
                  <a:lnTo>
                    <a:pt x="2753360" y="275335"/>
                  </a:lnTo>
                  <a:lnTo>
                    <a:pt x="2753360" y="1376654"/>
                  </a:lnTo>
                  <a:lnTo>
                    <a:pt x="2751323" y="1391762"/>
                  </a:lnTo>
                  <a:lnTo>
                    <a:pt x="2745282" y="1406656"/>
                  </a:lnTo>
                  <a:lnTo>
                    <a:pt x="2704185" y="1449851"/>
                  </a:lnTo>
                  <a:lnTo>
                    <a:pt x="2658692" y="1477198"/>
                  </a:lnTo>
                  <a:lnTo>
                    <a:pt x="2599703" y="1503189"/>
                  </a:lnTo>
                  <a:lnTo>
                    <a:pt x="2528056" y="1527657"/>
                  </a:lnTo>
                  <a:lnTo>
                    <a:pt x="2487749" y="1539267"/>
                  </a:lnTo>
                  <a:lnTo>
                    <a:pt x="2444592" y="1550432"/>
                  </a:lnTo>
                  <a:lnTo>
                    <a:pt x="2398691" y="1561133"/>
                  </a:lnTo>
                  <a:lnTo>
                    <a:pt x="2350150" y="1571348"/>
                  </a:lnTo>
                  <a:lnTo>
                    <a:pt x="2299075" y="1581056"/>
                  </a:lnTo>
                  <a:lnTo>
                    <a:pt x="2245571" y="1590237"/>
                  </a:lnTo>
                  <a:lnTo>
                    <a:pt x="2189742" y="1598868"/>
                  </a:lnTo>
                  <a:lnTo>
                    <a:pt x="2131693" y="1606929"/>
                  </a:lnTo>
                  <a:lnTo>
                    <a:pt x="2071529" y="1614400"/>
                  </a:lnTo>
                  <a:lnTo>
                    <a:pt x="2009356" y="1621259"/>
                  </a:lnTo>
                  <a:lnTo>
                    <a:pt x="1945278" y="1627485"/>
                  </a:lnTo>
                  <a:lnTo>
                    <a:pt x="1879401" y="1633057"/>
                  </a:lnTo>
                  <a:lnTo>
                    <a:pt x="1811828" y="1637954"/>
                  </a:lnTo>
                  <a:lnTo>
                    <a:pt x="1742666" y="1642155"/>
                  </a:lnTo>
                  <a:lnTo>
                    <a:pt x="1672019" y="1645640"/>
                  </a:lnTo>
                  <a:lnTo>
                    <a:pt x="1599991" y="1648387"/>
                  </a:lnTo>
                  <a:lnTo>
                    <a:pt x="1526689" y="1650375"/>
                  </a:lnTo>
                  <a:lnTo>
                    <a:pt x="1452217" y="1651583"/>
                  </a:lnTo>
                  <a:lnTo>
                    <a:pt x="1376680" y="1651990"/>
                  </a:lnTo>
                  <a:lnTo>
                    <a:pt x="1301142" y="1651583"/>
                  </a:lnTo>
                  <a:lnTo>
                    <a:pt x="1226670" y="1650375"/>
                  </a:lnTo>
                  <a:lnTo>
                    <a:pt x="1153368" y="1648387"/>
                  </a:lnTo>
                  <a:lnTo>
                    <a:pt x="1081340" y="1645640"/>
                  </a:lnTo>
                  <a:lnTo>
                    <a:pt x="1010693" y="1642155"/>
                  </a:lnTo>
                  <a:lnTo>
                    <a:pt x="941531" y="1637954"/>
                  </a:lnTo>
                  <a:lnTo>
                    <a:pt x="873958" y="1633057"/>
                  </a:lnTo>
                  <a:lnTo>
                    <a:pt x="808081" y="1627485"/>
                  </a:lnTo>
                  <a:lnTo>
                    <a:pt x="744003" y="1621259"/>
                  </a:lnTo>
                  <a:lnTo>
                    <a:pt x="681830" y="1614400"/>
                  </a:lnTo>
                  <a:lnTo>
                    <a:pt x="621666" y="1606929"/>
                  </a:lnTo>
                  <a:lnTo>
                    <a:pt x="563617" y="1598868"/>
                  </a:lnTo>
                  <a:lnTo>
                    <a:pt x="507788" y="1590237"/>
                  </a:lnTo>
                  <a:lnTo>
                    <a:pt x="454284" y="1581056"/>
                  </a:lnTo>
                  <a:lnTo>
                    <a:pt x="403209" y="1571348"/>
                  </a:lnTo>
                  <a:lnTo>
                    <a:pt x="354668" y="1561133"/>
                  </a:lnTo>
                  <a:lnTo>
                    <a:pt x="308767" y="1550432"/>
                  </a:lnTo>
                  <a:lnTo>
                    <a:pt x="265610" y="1539267"/>
                  </a:lnTo>
                  <a:lnTo>
                    <a:pt x="225303" y="1527657"/>
                  </a:lnTo>
                  <a:lnTo>
                    <a:pt x="187950" y="1515624"/>
                  </a:lnTo>
                  <a:lnTo>
                    <a:pt x="122527" y="1490374"/>
                  </a:lnTo>
                  <a:lnTo>
                    <a:pt x="70181" y="1463684"/>
                  </a:lnTo>
                  <a:lnTo>
                    <a:pt x="31751" y="1435722"/>
                  </a:lnTo>
                  <a:lnTo>
                    <a:pt x="2036" y="1391762"/>
                  </a:lnTo>
                  <a:lnTo>
                    <a:pt x="0" y="1376654"/>
                  </a:lnTo>
                  <a:lnTo>
                    <a:pt x="0" y="27533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57857" y="5346598"/>
            <a:ext cx="2494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Sort and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retrieve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95800" y="4553711"/>
            <a:ext cx="2875915" cy="1775460"/>
            <a:chOff x="4495800" y="4553711"/>
            <a:chExt cx="2875915" cy="1775460"/>
          </a:xfrm>
        </p:grpSpPr>
        <p:sp>
          <p:nvSpPr>
            <p:cNvPr id="22" name="object 22"/>
            <p:cNvSpPr/>
            <p:nvPr/>
          </p:nvSpPr>
          <p:spPr>
            <a:xfrm>
              <a:off x="4495800" y="4553711"/>
              <a:ext cx="2875788" cy="17754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98847" y="5111495"/>
              <a:ext cx="2869692" cy="8168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57268" y="4595367"/>
              <a:ext cx="2753360" cy="1652270"/>
            </a:xfrm>
            <a:custGeom>
              <a:avLst/>
              <a:gdLst/>
              <a:ahLst/>
              <a:cxnLst/>
              <a:rect l="l" t="t" r="r" b="b"/>
              <a:pathLst>
                <a:path w="2753359" h="1652270">
                  <a:moveTo>
                    <a:pt x="1376680" y="0"/>
                  </a:moveTo>
                  <a:lnTo>
                    <a:pt x="1301142" y="407"/>
                  </a:lnTo>
                  <a:lnTo>
                    <a:pt x="1226670" y="1616"/>
                  </a:lnTo>
                  <a:lnTo>
                    <a:pt x="1153368" y="3604"/>
                  </a:lnTo>
                  <a:lnTo>
                    <a:pt x="1081340" y="6352"/>
                  </a:lnTo>
                  <a:lnTo>
                    <a:pt x="1010693" y="9838"/>
                  </a:lnTo>
                  <a:lnTo>
                    <a:pt x="941531" y="14041"/>
                  </a:lnTo>
                  <a:lnTo>
                    <a:pt x="873958" y="18939"/>
                  </a:lnTo>
                  <a:lnTo>
                    <a:pt x="808081" y="24513"/>
                  </a:lnTo>
                  <a:lnTo>
                    <a:pt x="744003" y="30740"/>
                  </a:lnTo>
                  <a:lnTo>
                    <a:pt x="681830" y="37601"/>
                  </a:lnTo>
                  <a:lnTo>
                    <a:pt x="621666" y="45073"/>
                  </a:lnTo>
                  <a:lnTo>
                    <a:pt x="563617" y="53136"/>
                  </a:lnTo>
                  <a:lnTo>
                    <a:pt x="507788" y="61769"/>
                  </a:lnTo>
                  <a:lnTo>
                    <a:pt x="454284" y="70951"/>
                  </a:lnTo>
                  <a:lnTo>
                    <a:pt x="403209" y="80660"/>
                  </a:lnTo>
                  <a:lnTo>
                    <a:pt x="354668" y="90877"/>
                  </a:lnTo>
                  <a:lnTo>
                    <a:pt x="308767" y="101578"/>
                  </a:lnTo>
                  <a:lnTo>
                    <a:pt x="265610" y="112745"/>
                  </a:lnTo>
                  <a:lnTo>
                    <a:pt x="225303" y="124355"/>
                  </a:lnTo>
                  <a:lnTo>
                    <a:pt x="187950" y="136388"/>
                  </a:lnTo>
                  <a:lnTo>
                    <a:pt x="122527" y="161638"/>
                  </a:lnTo>
                  <a:lnTo>
                    <a:pt x="70181" y="188325"/>
                  </a:lnTo>
                  <a:lnTo>
                    <a:pt x="31751" y="216283"/>
                  </a:lnTo>
                  <a:lnTo>
                    <a:pt x="2036" y="260233"/>
                  </a:lnTo>
                  <a:lnTo>
                    <a:pt x="0" y="275335"/>
                  </a:lnTo>
                  <a:lnTo>
                    <a:pt x="0" y="1376654"/>
                  </a:lnTo>
                  <a:lnTo>
                    <a:pt x="18017" y="1421316"/>
                  </a:lnTo>
                  <a:lnTo>
                    <a:pt x="49174" y="1449851"/>
                  </a:lnTo>
                  <a:lnTo>
                    <a:pt x="94667" y="1477198"/>
                  </a:lnTo>
                  <a:lnTo>
                    <a:pt x="153656" y="1503189"/>
                  </a:lnTo>
                  <a:lnTo>
                    <a:pt x="225303" y="1527657"/>
                  </a:lnTo>
                  <a:lnTo>
                    <a:pt x="265610" y="1539267"/>
                  </a:lnTo>
                  <a:lnTo>
                    <a:pt x="308767" y="1550432"/>
                  </a:lnTo>
                  <a:lnTo>
                    <a:pt x="354668" y="1561133"/>
                  </a:lnTo>
                  <a:lnTo>
                    <a:pt x="403209" y="1571348"/>
                  </a:lnTo>
                  <a:lnTo>
                    <a:pt x="454284" y="1581056"/>
                  </a:lnTo>
                  <a:lnTo>
                    <a:pt x="507788" y="1590237"/>
                  </a:lnTo>
                  <a:lnTo>
                    <a:pt x="563617" y="1598868"/>
                  </a:lnTo>
                  <a:lnTo>
                    <a:pt x="621666" y="1606929"/>
                  </a:lnTo>
                  <a:lnTo>
                    <a:pt x="681830" y="1614400"/>
                  </a:lnTo>
                  <a:lnTo>
                    <a:pt x="744003" y="1621259"/>
                  </a:lnTo>
                  <a:lnTo>
                    <a:pt x="808081" y="1627485"/>
                  </a:lnTo>
                  <a:lnTo>
                    <a:pt x="873958" y="1633057"/>
                  </a:lnTo>
                  <a:lnTo>
                    <a:pt x="941531" y="1637954"/>
                  </a:lnTo>
                  <a:lnTo>
                    <a:pt x="1010693" y="1642155"/>
                  </a:lnTo>
                  <a:lnTo>
                    <a:pt x="1081340" y="1645640"/>
                  </a:lnTo>
                  <a:lnTo>
                    <a:pt x="1153368" y="1648387"/>
                  </a:lnTo>
                  <a:lnTo>
                    <a:pt x="1226670" y="1650375"/>
                  </a:lnTo>
                  <a:lnTo>
                    <a:pt x="1301142" y="1651583"/>
                  </a:lnTo>
                  <a:lnTo>
                    <a:pt x="1376680" y="1651990"/>
                  </a:lnTo>
                  <a:lnTo>
                    <a:pt x="1452205" y="1651583"/>
                  </a:lnTo>
                  <a:lnTo>
                    <a:pt x="1526667" y="1650375"/>
                  </a:lnTo>
                  <a:lnTo>
                    <a:pt x="1599960" y="1648387"/>
                  </a:lnTo>
                  <a:lnTo>
                    <a:pt x="1671980" y="1645640"/>
                  </a:lnTo>
                  <a:lnTo>
                    <a:pt x="1742622" y="1642155"/>
                  </a:lnTo>
                  <a:lnTo>
                    <a:pt x="1811779" y="1637954"/>
                  </a:lnTo>
                  <a:lnTo>
                    <a:pt x="1879348" y="1633057"/>
                  </a:lnTo>
                  <a:lnTo>
                    <a:pt x="1945224" y="1627485"/>
                  </a:lnTo>
                  <a:lnTo>
                    <a:pt x="2009300" y="1621259"/>
                  </a:lnTo>
                  <a:lnTo>
                    <a:pt x="2071473" y="1614400"/>
                  </a:lnTo>
                  <a:lnTo>
                    <a:pt x="2131637" y="1606929"/>
                  </a:lnTo>
                  <a:lnTo>
                    <a:pt x="2189687" y="1598868"/>
                  </a:lnTo>
                  <a:lnTo>
                    <a:pt x="2245518" y="1590237"/>
                  </a:lnTo>
                  <a:lnTo>
                    <a:pt x="2299025" y="1581056"/>
                  </a:lnTo>
                  <a:lnTo>
                    <a:pt x="2350103" y="1571348"/>
                  </a:lnTo>
                  <a:lnTo>
                    <a:pt x="2398647" y="1561133"/>
                  </a:lnTo>
                  <a:lnTo>
                    <a:pt x="2444551" y="1550432"/>
                  </a:lnTo>
                  <a:lnTo>
                    <a:pt x="2487712" y="1539267"/>
                  </a:lnTo>
                  <a:lnTo>
                    <a:pt x="2528024" y="1527657"/>
                  </a:lnTo>
                  <a:lnTo>
                    <a:pt x="2565381" y="1515624"/>
                  </a:lnTo>
                  <a:lnTo>
                    <a:pt x="2630812" y="1490374"/>
                  </a:lnTo>
                  <a:lnTo>
                    <a:pt x="2683166" y="1463684"/>
                  </a:lnTo>
                  <a:lnTo>
                    <a:pt x="2721602" y="1435722"/>
                  </a:lnTo>
                  <a:lnTo>
                    <a:pt x="2751322" y="1391762"/>
                  </a:lnTo>
                  <a:lnTo>
                    <a:pt x="2753360" y="1376654"/>
                  </a:lnTo>
                  <a:lnTo>
                    <a:pt x="2753360" y="275335"/>
                  </a:lnTo>
                  <a:lnTo>
                    <a:pt x="2735342" y="230685"/>
                  </a:lnTo>
                  <a:lnTo>
                    <a:pt x="2704185" y="202156"/>
                  </a:lnTo>
                  <a:lnTo>
                    <a:pt x="2658692" y="174812"/>
                  </a:lnTo>
                  <a:lnTo>
                    <a:pt x="2599703" y="148823"/>
                  </a:lnTo>
                  <a:lnTo>
                    <a:pt x="2528056" y="124355"/>
                  </a:lnTo>
                  <a:lnTo>
                    <a:pt x="2487749" y="112745"/>
                  </a:lnTo>
                  <a:lnTo>
                    <a:pt x="2444592" y="101578"/>
                  </a:lnTo>
                  <a:lnTo>
                    <a:pt x="2398691" y="90877"/>
                  </a:lnTo>
                  <a:lnTo>
                    <a:pt x="2350150" y="80660"/>
                  </a:lnTo>
                  <a:lnTo>
                    <a:pt x="2299075" y="70951"/>
                  </a:lnTo>
                  <a:lnTo>
                    <a:pt x="2245571" y="61769"/>
                  </a:lnTo>
                  <a:lnTo>
                    <a:pt x="2189742" y="53136"/>
                  </a:lnTo>
                  <a:lnTo>
                    <a:pt x="2131693" y="45073"/>
                  </a:lnTo>
                  <a:lnTo>
                    <a:pt x="2071529" y="37601"/>
                  </a:lnTo>
                  <a:lnTo>
                    <a:pt x="2009356" y="30740"/>
                  </a:lnTo>
                  <a:lnTo>
                    <a:pt x="1945278" y="24513"/>
                  </a:lnTo>
                  <a:lnTo>
                    <a:pt x="1879401" y="18939"/>
                  </a:lnTo>
                  <a:lnTo>
                    <a:pt x="1811828" y="14041"/>
                  </a:lnTo>
                  <a:lnTo>
                    <a:pt x="1742666" y="9838"/>
                  </a:lnTo>
                  <a:lnTo>
                    <a:pt x="1672019" y="6352"/>
                  </a:lnTo>
                  <a:lnTo>
                    <a:pt x="1599991" y="3604"/>
                  </a:lnTo>
                  <a:lnTo>
                    <a:pt x="1526689" y="1616"/>
                  </a:lnTo>
                  <a:lnTo>
                    <a:pt x="1452217" y="407"/>
                  </a:lnTo>
                  <a:lnTo>
                    <a:pt x="137668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57268" y="4595367"/>
              <a:ext cx="2753360" cy="1652270"/>
            </a:xfrm>
            <a:custGeom>
              <a:avLst/>
              <a:gdLst/>
              <a:ahLst/>
              <a:cxnLst/>
              <a:rect l="l" t="t" r="r" b="b"/>
              <a:pathLst>
                <a:path w="2753359" h="1652270">
                  <a:moveTo>
                    <a:pt x="2753360" y="275335"/>
                  </a:moveTo>
                  <a:lnTo>
                    <a:pt x="2735338" y="319986"/>
                  </a:lnTo>
                  <a:lnTo>
                    <a:pt x="2704176" y="348515"/>
                  </a:lnTo>
                  <a:lnTo>
                    <a:pt x="2658676" y="375859"/>
                  </a:lnTo>
                  <a:lnTo>
                    <a:pt x="2599679" y="401848"/>
                  </a:lnTo>
                  <a:lnTo>
                    <a:pt x="2528024" y="426316"/>
                  </a:lnTo>
                  <a:lnTo>
                    <a:pt x="2487712" y="437926"/>
                  </a:lnTo>
                  <a:lnTo>
                    <a:pt x="2444551" y="449093"/>
                  </a:lnTo>
                  <a:lnTo>
                    <a:pt x="2398647" y="459794"/>
                  </a:lnTo>
                  <a:lnTo>
                    <a:pt x="2350103" y="470011"/>
                  </a:lnTo>
                  <a:lnTo>
                    <a:pt x="2299025" y="479720"/>
                  </a:lnTo>
                  <a:lnTo>
                    <a:pt x="2245518" y="488902"/>
                  </a:lnTo>
                  <a:lnTo>
                    <a:pt x="2189687" y="497535"/>
                  </a:lnTo>
                  <a:lnTo>
                    <a:pt x="2131637" y="505598"/>
                  </a:lnTo>
                  <a:lnTo>
                    <a:pt x="2071473" y="513070"/>
                  </a:lnTo>
                  <a:lnTo>
                    <a:pt x="2009300" y="519931"/>
                  </a:lnTo>
                  <a:lnTo>
                    <a:pt x="1945224" y="526158"/>
                  </a:lnTo>
                  <a:lnTo>
                    <a:pt x="1879348" y="531732"/>
                  </a:lnTo>
                  <a:lnTo>
                    <a:pt x="1811779" y="536630"/>
                  </a:lnTo>
                  <a:lnTo>
                    <a:pt x="1742622" y="540833"/>
                  </a:lnTo>
                  <a:lnTo>
                    <a:pt x="1671980" y="544319"/>
                  </a:lnTo>
                  <a:lnTo>
                    <a:pt x="1599960" y="547067"/>
                  </a:lnTo>
                  <a:lnTo>
                    <a:pt x="1526667" y="549055"/>
                  </a:lnTo>
                  <a:lnTo>
                    <a:pt x="1452205" y="550264"/>
                  </a:lnTo>
                  <a:lnTo>
                    <a:pt x="1376680" y="550671"/>
                  </a:lnTo>
                  <a:lnTo>
                    <a:pt x="1301142" y="550264"/>
                  </a:lnTo>
                  <a:lnTo>
                    <a:pt x="1226670" y="549055"/>
                  </a:lnTo>
                  <a:lnTo>
                    <a:pt x="1153368" y="547067"/>
                  </a:lnTo>
                  <a:lnTo>
                    <a:pt x="1081340" y="544319"/>
                  </a:lnTo>
                  <a:lnTo>
                    <a:pt x="1010693" y="540833"/>
                  </a:lnTo>
                  <a:lnTo>
                    <a:pt x="941531" y="536630"/>
                  </a:lnTo>
                  <a:lnTo>
                    <a:pt x="873958" y="531732"/>
                  </a:lnTo>
                  <a:lnTo>
                    <a:pt x="808081" y="526158"/>
                  </a:lnTo>
                  <a:lnTo>
                    <a:pt x="744003" y="519931"/>
                  </a:lnTo>
                  <a:lnTo>
                    <a:pt x="681830" y="513070"/>
                  </a:lnTo>
                  <a:lnTo>
                    <a:pt x="621666" y="505598"/>
                  </a:lnTo>
                  <a:lnTo>
                    <a:pt x="563617" y="497535"/>
                  </a:lnTo>
                  <a:lnTo>
                    <a:pt x="507788" y="488902"/>
                  </a:lnTo>
                  <a:lnTo>
                    <a:pt x="454284" y="479720"/>
                  </a:lnTo>
                  <a:lnTo>
                    <a:pt x="403209" y="470011"/>
                  </a:lnTo>
                  <a:lnTo>
                    <a:pt x="354668" y="459794"/>
                  </a:lnTo>
                  <a:lnTo>
                    <a:pt x="308767" y="449093"/>
                  </a:lnTo>
                  <a:lnTo>
                    <a:pt x="265610" y="437926"/>
                  </a:lnTo>
                  <a:lnTo>
                    <a:pt x="225303" y="426316"/>
                  </a:lnTo>
                  <a:lnTo>
                    <a:pt x="187950" y="414283"/>
                  </a:lnTo>
                  <a:lnTo>
                    <a:pt x="122527" y="389033"/>
                  </a:lnTo>
                  <a:lnTo>
                    <a:pt x="70181" y="362346"/>
                  </a:lnTo>
                  <a:lnTo>
                    <a:pt x="31751" y="334388"/>
                  </a:lnTo>
                  <a:lnTo>
                    <a:pt x="2036" y="290438"/>
                  </a:lnTo>
                  <a:lnTo>
                    <a:pt x="0" y="275335"/>
                  </a:lnTo>
                </a:path>
                <a:path w="2753359" h="1652270">
                  <a:moveTo>
                    <a:pt x="0" y="275335"/>
                  </a:moveTo>
                  <a:lnTo>
                    <a:pt x="18017" y="230685"/>
                  </a:lnTo>
                  <a:lnTo>
                    <a:pt x="49174" y="202156"/>
                  </a:lnTo>
                  <a:lnTo>
                    <a:pt x="94667" y="174812"/>
                  </a:lnTo>
                  <a:lnTo>
                    <a:pt x="153656" y="148823"/>
                  </a:lnTo>
                  <a:lnTo>
                    <a:pt x="225303" y="124355"/>
                  </a:lnTo>
                  <a:lnTo>
                    <a:pt x="265610" y="112745"/>
                  </a:lnTo>
                  <a:lnTo>
                    <a:pt x="308767" y="101578"/>
                  </a:lnTo>
                  <a:lnTo>
                    <a:pt x="354668" y="90877"/>
                  </a:lnTo>
                  <a:lnTo>
                    <a:pt x="403209" y="80660"/>
                  </a:lnTo>
                  <a:lnTo>
                    <a:pt x="454284" y="70951"/>
                  </a:lnTo>
                  <a:lnTo>
                    <a:pt x="507788" y="61769"/>
                  </a:lnTo>
                  <a:lnTo>
                    <a:pt x="563617" y="53136"/>
                  </a:lnTo>
                  <a:lnTo>
                    <a:pt x="621666" y="45073"/>
                  </a:lnTo>
                  <a:lnTo>
                    <a:pt x="681830" y="37601"/>
                  </a:lnTo>
                  <a:lnTo>
                    <a:pt x="744003" y="30740"/>
                  </a:lnTo>
                  <a:lnTo>
                    <a:pt x="808081" y="24513"/>
                  </a:lnTo>
                  <a:lnTo>
                    <a:pt x="873958" y="18939"/>
                  </a:lnTo>
                  <a:lnTo>
                    <a:pt x="941531" y="14041"/>
                  </a:lnTo>
                  <a:lnTo>
                    <a:pt x="1010693" y="9838"/>
                  </a:lnTo>
                  <a:lnTo>
                    <a:pt x="1081340" y="6352"/>
                  </a:lnTo>
                  <a:lnTo>
                    <a:pt x="1153368" y="3604"/>
                  </a:lnTo>
                  <a:lnTo>
                    <a:pt x="1226670" y="1616"/>
                  </a:lnTo>
                  <a:lnTo>
                    <a:pt x="1301142" y="407"/>
                  </a:lnTo>
                  <a:lnTo>
                    <a:pt x="1376680" y="0"/>
                  </a:lnTo>
                  <a:lnTo>
                    <a:pt x="1452217" y="407"/>
                  </a:lnTo>
                  <a:lnTo>
                    <a:pt x="1526689" y="1616"/>
                  </a:lnTo>
                  <a:lnTo>
                    <a:pt x="1599991" y="3604"/>
                  </a:lnTo>
                  <a:lnTo>
                    <a:pt x="1672019" y="6352"/>
                  </a:lnTo>
                  <a:lnTo>
                    <a:pt x="1742666" y="9838"/>
                  </a:lnTo>
                  <a:lnTo>
                    <a:pt x="1811828" y="14041"/>
                  </a:lnTo>
                  <a:lnTo>
                    <a:pt x="1879401" y="18939"/>
                  </a:lnTo>
                  <a:lnTo>
                    <a:pt x="1945278" y="24513"/>
                  </a:lnTo>
                  <a:lnTo>
                    <a:pt x="2009356" y="30740"/>
                  </a:lnTo>
                  <a:lnTo>
                    <a:pt x="2071529" y="37601"/>
                  </a:lnTo>
                  <a:lnTo>
                    <a:pt x="2131693" y="45073"/>
                  </a:lnTo>
                  <a:lnTo>
                    <a:pt x="2189742" y="53136"/>
                  </a:lnTo>
                  <a:lnTo>
                    <a:pt x="2245571" y="61769"/>
                  </a:lnTo>
                  <a:lnTo>
                    <a:pt x="2299075" y="70951"/>
                  </a:lnTo>
                  <a:lnTo>
                    <a:pt x="2350150" y="80660"/>
                  </a:lnTo>
                  <a:lnTo>
                    <a:pt x="2398691" y="90877"/>
                  </a:lnTo>
                  <a:lnTo>
                    <a:pt x="2444592" y="101578"/>
                  </a:lnTo>
                  <a:lnTo>
                    <a:pt x="2487749" y="112745"/>
                  </a:lnTo>
                  <a:lnTo>
                    <a:pt x="2528056" y="124355"/>
                  </a:lnTo>
                  <a:lnTo>
                    <a:pt x="2565409" y="136388"/>
                  </a:lnTo>
                  <a:lnTo>
                    <a:pt x="2630832" y="161638"/>
                  </a:lnTo>
                  <a:lnTo>
                    <a:pt x="2683178" y="188325"/>
                  </a:lnTo>
                  <a:lnTo>
                    <a:pt x="2721608" y="216283"/>
                  </a:lnTo>
                  <a:lnTo>
                    <a:pt x="2751323" y="260233"/>
                  </a:lnTo>
                  <a:lnTo>
                    <a:pt x="2753360" y="275335"/>
                  </a:lnTo>
                  <a:lnTo>
                    <a:pt x="2753360" y="1376654"/>
                  </a:lnTo>
                  <a:lnTo>
                    <a:pt x="2751322" y="1391762"/>
                  </a:lnTo>
                  <a:lnTo>
                    <a:pt x="2745280" y="1406656"/>
                  </a:lnTo>
                  <a:lnTo>
                    <a:pt x="2704176" y="1449851"/>
                  </a:lnTo>
                  <a:lnTo>
                    <a:pt x="2658676" y="1477198"/>
                  </a:lnTo>
                  <a:lnTo>
                    <a:pt x="2599679" y="1503189"/>
                  </a:lnTo>
                  <a:lnTo>
                    <a:pt x="2528024" y="1527657"/>
                  </a:lnTo>
                  <a:lnTo>
                    <a:pt x="2487712" y="1539267"/>
                  </a:lnTo>
                  <a:lnTo>
                    <a:pt x="2444551" y="1550432"/>
                  </a:lnTo>
                  <a:lnTo>
                    <a:pt x="2398647" y="1561133"/>
                  </a:lnTo>
                  <a:lnTo>
                    <a:pt x="2350103" y="1571348"/>
                  </a:lnTo>
                  <a:lnTo>
                    <a:pt x="2299025" y="1581056"/>
                  </a:lnTo>
                  <a:lnTo>
                    <a:pt x="2245518" y="1590237"/>
                  </a:lnTo>
                  <a:lnTo>
                    <a:pt x="2189687" y="1598868"/>
                  </a:lnTo>
                  <a:lnTo>
                    <a:pt x="2131637" y="1606929"/>
                  </a:lnTo>
                  <a:lnTo>
                    <a:pt x="2071473" y="1614400"/>
                  </a:lnTo>
                  <a:lnTo>
                    <a:pt x="2009300" y="1621259"/>
                  </a:lnTo>
                  <a:lnTo>
                    <a:pt x="1945224" y="1627485"/>
                  </a:lnTo>
                  <a:lnTo>
                    <a:pt x="1879348" y="1633057"/>
                  </a:lnTo>
                  <a:lnTo>
                    <a:pt x="1811779" y="1637954"/>
                  </a:lnTo>
                  <a:lnTo>
                    <a:pt x="1742622" y="1642155"/>
                  </a:lnTo>
                  <a:lnTo>
                    <a:pt x="1671980" y="1645640"/>
                  </a:lnTo>
                  <a:lnTo>
                    <a:pt x="1599960" y="1648387"/>
                  </a:lnTo>
                  <a:lnTo>
                    <a:pt x="1526667" y="1650375"/>
                  </a:lnTo>
                  <a:lnTo>
                    <a:pt x="1452205" y="1651583"/>
                  </a:lnTo>
                  <a:lnTo>
                    <a:pt x="1376680" y="1651990"/>
                  </a:lnTo>
                  <a:lnTo>
                    <a:pt x="1301142" y="1651583"/>
                  </a:lnTo>
                  <a:lnTo>
                    <a:pt x="1226670" y="1650375"/>
                  </a:lnTo>
                  <a:lnTo>
                    <a:pt x="1153368" y="1648387"/>
                  </a:lnTo>
                  <a:lnTo>
                    <a:pt x="1081340" y="1645640"/>
                  </a:lnTo>
                  <a:lnTo>
                    <a:pt x="1010693" y="1642155"/>
                  </a:lnTo>
                  <a:lnTo>
                    <a:pt x="941531" y="1637954"/>
                  </a:lnTo>
                  <a:lnTo>
                    <a:pt x="873958" y="1633057"/>
                  </a:lnTo>
                  <a:lnTo>
                    <a:pt x="808081" y="1627485"/>
                  </a:lnTo>
                  <a:lnTo>
                    <a:pt x="744003" y="1621259"/>
                  </a:lnTo>
                  <a:lnTo>
                    <a:pt x="681830" y="1614400"/>
                  </a:lnTo>
                  <a:lnTo>
                    <a:pt x="621666" y="1606929"/>
                  </a:lnTo>
                  <a:lnTo>
                    <a:pt x="563617" y="1598868"/>
                  </a:lnTo>
                  <a:lnTo>
                    <a:pt x="507788" y="1590237"/>
                  </a:lnTo>
                  <a:lnTo>
                    <a:pt x="454284" y="1581056"/>
                  </a:lnTo>
                  <a:lnTo>
                    <a:pt x="403209" y="1571348"/>
                  </a:lnTo>
                  <a:lnTo>
                    <a:pt x="354668" y="1561133"/>
                  </a:lnTo>
                  <a:lnTo>
                    <a:pt x="308767" y="1550432"/>
                  </a:lnTo>
                  <a:lnTo>
                    <a:pt x="265610" y="1539267"/>
                  </a:lnTo>
                  <a:lnTo>
                    <a:pt x="225303" y="1527657"/>
                  </a:lnTo>
                  <a:lnTo>
                    <a:pt x="187950" y="1515624"/>
                  </a:lnTo>
                  <a:lnTo>
                    <a:pt x="122527" y="1490374"/>
                  </a:lnTo>
                  <a:lnTo>
                    <a:pt x="70181" y="1463684"/>
                  </a:lnTo>
                  <a:lnTo>
                    <a:pt x="31751" y="1435722"/>
                  </a:lnTo>
                  <a:lnTo>
                    <a:pt x="2036" y="1391762"/>
                  </a:lnTo>
                  <a:lnTo>
                    <a:pt x="0" y="1376654"/>
                  </a:lnTo>
                  <a:lnTo>
                    <a:pt x="0" y="27533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699253" y="5193283"/>
            <a:ext cx="246951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indent="246379">
              <a:lnSpc>
                <a:spcPts val="2420"/>
              </a:lnSpc>
              <a:spcBef>
                <a:spcPts val="360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forms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reports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1140" y="6463995"/>
            <a:ext cx="612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515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88654" y="6479235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  <p:pic>
        <p:nvPicPr>
          <p:cNvPr id="3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924357-2BB9-4607-895D-3B0CF8C56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2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7107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Databases, </a:t>
            </a:r>
            <a:r>
              <a:rPr sz="4000" spc="-25" dirty="0"/>
              <a:t>Data, </a:t>
            </a:r>
            <a:r>
              <a:rPr sz="4000" spc="-5" dirty="0"/>
              <a:t>and</a:t>
            </a:r>
            <a:r>
              <a:rPr sz="4000" spc="55" dirty="0"/>
              <a:t> </a:t>
            </a:r>
            <a:r>
              <a:rPr sz="4000" spc="-15" dirty="0"/>
              <a:t>Information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231140" y="6463995"/>
            <a:ext cx="587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7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516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8654" y="6479235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510635"/>
            <a:ext cx="8371840" cy="217170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rlito"/>
                <a:cs typeface="Carlito"/>
              </a:rPr>
              <a:t>Data </a:t>
            </a:r>
            <a:r>
              <a:rPr sz="3200" spc="-10" dirty="0">
                <a:latin typeface="Carlito"/>
                <a:cs typeface="Carlito"/>
              </a:rPr>
              <a:t>integrity </a:t>
            </a:r>
            <a:r>
              <a:rPr sz="3200" spc="-5" dirty="0">
                <a:latin typeface="Carlito"/>
                <a:cs typeface="Carlito"/>
              </a:rPr>
              <a:t>identifies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5" dirty="0">
                <a:latin typeface="Carlito"/>
                <a:cs typeface="Carlito"/>
              </a:rPr>
              <a:t>quality of the</a:t>
            </a:r>
            <a:r>
              <a:rPr sz="3200" spc="6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data</a:t>
            </a:r>
            <a:endParaRPr sz="32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Garbage in, </a:t>
            </a:r>
            <a:r>
              <a:rPr sz="3200" spc="-10" dirty="0">
                <a:latin typeface="Carlito"/>
                <a:cs typeface="Carlito"/>
              </a:rPr>
              <a:t>garbage </a:t>
            </a:r>
            <a:r>
              <a:rPr sz="3200" spc="-5" dirty="0">
                <a:latin typeface="Carlito"/>
                <a:cs typeface="Carlito"/>
              </a:rPr>
              <a:t>out (GIGO) </a:t>
            </a:r>
            <a:r>
              <a:rPr sz="3200" spc="-10" dirty="0">
                <a:latin typeface="Carlito"/>
                <a:cs typeface="Carlito"/>
              </a:rPr>
              <a:t>points </a:t>
            </a:r>
            <a:r>
              <a:rPr sz="3200" spc="-5" dirty="0">
                <a:latin typeface="Carlito"/>
                <a:cs typeface="Carlito"/>
              </a:rPr>
              <a:t>out </a:t>
            </a:r>
            <a:r>
              <a:rPr sz="3200" dirty="0">
                <a:latin typeface="Carlito"/>
                <a:cs typeface="Carlito"/>
              </a:rPr>
              <a:t>the  </a:t>
            </a:r>
            <a:r>
              <a:rPr sz="3200" spc="-190" dirty="0">
                <a:latin typeface="Arial"/>
                <a:cs typeface="Arial"/>
              </a:rPr>
              <a:t>accuracy </a:t>
            </a:r>
            <a:r>
              <a:rPr sz="3200" spc="-5" dirty="0">
                <a:latin typeface="Arial"/>
                <a:cs typeface="Arial"/>
              </a:rPr>
              <a:t>of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00" dirty="0">
                <a:latin typeface="Arial"/>
                <a:cs typeface="Arial"/>
              </a:rPr>
              <a:t>computer’s </a:t>
            </a:r>
            <a:r>
              <a:rPr sz="3200" spc="-10" dirty="0">
                <a:latin typeface="Arial"/>
                <a:cs typeface="Arial"/>
              </a:rPr>
              <a:t>output </a:t>
            </a:r>
            <a:r>
              <a:rPr sz="3200" spc="-165" dirty="0">
                <a:latin typeface="Arial"/>
                <a:cs typeface="Arial"/>
              </a:rPr>
              <a:t>depends </a:t>
            </a:r>
            <a:r>
              <a:rPr sz="3200" spc="-100" dirty="0">
                <a:latin typeface="Arial"/>
                <a:cs typeface="Arial"/>
              </a:rPr>
              <a:t>on</a:t>
            </a:r>
            <a:r>
              <a:rPr sz="3200" spc="-465" dirty="0">
                <a:latin typeface="Arial"/>
                <a:cs typeface="Arial"/>
              </a:rPr>
              <a:t> </a:t>
            </a:r>
            <a:r>
              <a:rPr sz="3200" spc="-40" dirty="0">
                <a:latin typeface="Arial"/>
                <a:cs typeface="Arial"/>
              </a:rPr>
              <a:t>the  </a:t>
            </a:r>
            <a:r>
              <a:rPr sz="3200" spc="-10" dirty="0">
                <a:latin typeface="Carlito"/>
                <a:cs typeface="Carlito"/>
              </a:rPr>
              <a:t>accuracy </a:t>
            </a:r>
            <a:r>
              <a:rPr sz="3200" spc="-5" dirty="0">
                <a:latin typeface="Carlito"/>
                <a:cs typeface="Carlito"/>
              </a:rPr>
              <a:t>of the</a:t>
            </a:r>
            <a:r>
              <a:rPr sz="3200" spc="-2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input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BEAF48-4F56-452A-BDA8-91B650F7E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7107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Databases, </a:t>
            </a:r>
            <a:r>
              <a:rPr sz="4000" spc="-25" dirty="0"/>
              <a:t>Data, </a:t>
            </a:r>
            <a:r>
              <a:rPr sz="4000" spc="-5" dirty="0"/>
              <a:t>and</a:t>
            </a:r>
            <a:r>
              <a:rPr sz="4000" spc="55" dirty="0"/>
              <a:t> </a:t>
            </a:r>
            <a:r>
              <a:rPr sz="4000" spc="-15" dirty="0"/>
              <a:t>Information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607565"/>
            <a:ext cx="815784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rlito"/>
                <a:cs typeface="Carlito"/>
              </a:rPr>
              <a:t>Valuable </a:t>
            </a:r>
            <a:r>
              <a:rPr sz="3200" spc="-15" dirty="0">
                <a:latin typeface="Carlito"/>
                <a:cs typeface="Carlito"/>
              </a:rPr>
              <a:t>information </a:t>
            </a:r>
            <a:r>
              <a:rPr sz="3200" spc="-5" dirty="0">
                <a:latin typeface="Carlito"/>
                <a:cs typeface="Carlito"/>
              </a:rPr>
              <a:t>should </a:t>
            </a:r>
            <a:r>
              <a:rPr sz="3200" spc="-25" dirty="0">
                <a:latin typeface="Carlito"/>
                <a:cs typeface="Carlito"/>
              </a:rPr>
              <a:t>have </a:t>
            </a:r>
            <a:r>
              <a:rPr sz="3200" dirty="0">
                <a:latin typeface="Carlito"/>
                <a:cs typeface="Carlito"/>
              </a:rPr>
              <a:t>the </a:t>
            </a:r>
            <a:r>
              <a:rPr sz="3200" spc="-15" dirty="0">
                <a:latin typeface="Carlito"/>
                <a:cs typeface="Carlito"/>
              </a:rPr>
              <a:t>following  </a:t>
            </a:r>
            <a:r>
              <a:rPr sz="3200" spc="-10" dirty="0">
                <a:latin typeface="Carlito"/>
                <a:cs typeface="Carlito"/>
              </a:rPr>
              <a:t>characteristics: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1375" y="3122676"/>
            <a:ext cx="2051685" cy="1264920"/>
            <a:chOff x="341375" y="3122676"/>
            <a:chExt cx="2051685" cy="1264920"/>
          </a:xfrm>
        </p:grpSpPr>
        <p:sp>
          <p:nvSpPr>
            <p:cNvPr id="5" name="object 5"/>
            <p:cNvSpPr/>
            <p:nvPr/>
          </p:nvSpPr>
          <p:spPr>
            <a:xfrm>
              <a:off x="341375" y="3122676"/>
              <a:ext cx="2051304" cy="12649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1311" y="3415284"/>
              <a:ext cx="1548384" cy="550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3476" y="3141726"/>
              <a:ext cx="1965896" cy="11795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0910" y="3289211"/>
            <a:ext cx="1671320" cy="88519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760"/>
              </a:spcBef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Accurate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03932" y="3122676"/>
            <a:ext cx="2051685" cy="1264920"/>
            <a:chOff x="2503932" y="3122676"/>
            <a:chExt cx="2051685" cy="1264920"/>
          </a:xfrm>
        </p:grpSpPr>
        <p:sp>
          <p:nvSpPr>
            <p:cNvPr id="10" name="object 10"/>
            <p:cNvSpPr/>
            <p:nvPr/>
          </p:nvSpPr>
          <p:spPr>
            <a:xfrm>
              <a:off x="2503932" y="3122676"/>
              <a:ext cx="2051304" cy="12649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11196" y="3415284"/>
              <a:ext cx="1635252" cy="550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45969" y="3141726"/>
              <a:ext cx="1965833" cy="1179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93416" y="3289211"/>
            <a:ext cx="1671320" cy="88519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760"/>
              </a:spcBef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Verifiable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64964" y="3122676"/>
            <a:ext cx="2051685" cy="1264920"/>
            <a:chOff x="4664964" y="3122676"/>
            <a:chExt cx="2051685" cy="1264920"/>
          </a:xfrm>
        </p:grpSpPr>
        <p:sp>
          <p:nvSpPr>
            <p:cNvPr id="15" name="object 15"/>
            <p:cNvSpPr/>
            <p:nvPr/>
          </p:nvSpPr>
          <p:spPr>
            <a:xfrm>
              <a:off x="4664964" y="3122676"/>
              <a:ext cx="2051304" cy="12649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50536" y="3415284"/>
              <a:ext cx="1280160" cy="550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08398" y="3141726"/>
              <a:ext cx="1965832" cy="11795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55845" y="3289211"/>
            <a:ext cx="1671320" cy="88519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423545">
              <a:lnSpc>
                <a:spcPct val="100000"/>
              </a:lnSpc>
              <a:spcBef>
                <a:spcPts val="1760"/>
              </a:spcBef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Timely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27519" y="3122676"/>
            <a:ext cx="2051685" cy="1264920"/>
            <a:chOff x="6827519" y="3122676"/>
            <a:chExt cx="2051685" cy="1264920"/>
          </a:xfrm>
        </p:grpSpPr>
        <p:sp>
          <p:nvSpPr>
            <p:cNvPr id="20" name="object 20"/>
            <p:cNvSpPr/>
            <p:nvPr/>
          </p:nvSpPr>
          <p:spPr>
            <a:xfrm>
              <a:off x="6827519" y="3122676"/>
              <a:ext cx="2051303" cy="126492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02779" y="3415284"/>
              <a:ext cx="1700783" cy="55016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70826" y="3141726"/>
              <a:ext cx="1965832" cy="1179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18273" y="3289211"/>
            <a:ext cx="1671320" cy="88519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760"/>
              </a:spcBef>
            </a:pP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Organized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421891" y="4498847"/>
            <a:ext cx="2051685" cy="1264920"/>
            <a:chOff x="1421891" y="4498847"/>
            <a:chExt cx="2051685" cy="1264920"/>
          </a:xfrm>
        </p:grpSpPr>
        <p:sp>
          <p:nvSpPr>
            <p:cNvPr id="25" name="object 25"/>
            <p:cNvSpPr/>
            <p:nvPr/>
          </p:nvSpPr>
          <p:spPr>
            <a:xfrm>
              <a:off x="1421891" y="4498847"/>
              <a:ext cx="2051304" cy="126492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80387" y="4791455"/>
              <a:ext cx="1735836" cy="55016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690" y="4517897"/>
              <a:ext cx="1965833" cy="11795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612138" y="4665383"/>
            <a:ext cx="1671320" cy="88519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760"/>
              </a:spcBef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Accessible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584447" y="4498847"/>
            <a:ext cx="2051685" cy="1264920"/>
            <a:chOff x="3584447" y="4498847"/>
            <a:chExt cx="2051685" cy="1264920"/>
          </a:xfrm>
        </p:grpSpPr>
        <p:sp>
          <p:nvSpPr>
            <p:cNvPr id="30" name="object 30"/>
            <p:cNvSpPr/>
            <p:nvPr/>
          </p:nvSpPr>
          <p:spPr>
            <a:xfrm>
              <a:off x="3584447" y="4498847"/>
              <a:ext cx="2051303" cy="126492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88307" y="4791455"/>
              <a:ext cx="1243584" cy="55016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27119" y="4517897"/>
              <a:ext cx="1965959" cy="11795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774566" y="4665383"/>
            <a:ext cx="1671320" cy="88519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1760"/>
              </a:spcBef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Useful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747003" y="4498847"/>
            <a:ext cx="2051685" cy="1264920"/>
            <a:chOff x="5747003" y="4498847"/>
            <a:chExt cx="2051685" cy="1264920"/>
          </a:xfrm>
        </p:grpSpPr>
        <p:sp>
          <p:nvSpPr>
            <p:cNvPr id="35" name="object 35"/>
            <p:cNvSpPr/>
            <p:nvPr/>
          </p:nvSpPr>
          <p:spPr>
            <a:xfrm>
              <a:off x="5747003" y="4498847"/>
              <a:ext cx="2051303" cy="126492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12179" y="4623815"/>
              <a:ext cx="1522476" cy="88391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89675" y="4517897"/>
              <a:ext cx="1965832" cy="117951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937122" y="4665383"/>
            <a:ext cx="1671320" cy="8851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03530" marR="295275" indent="214629">
              <a:lnSpc>
                <a:spcPts val="2640"/>
              </a:lnSpc>
              <a:spcBef>
                <a:spcPts val="730"/>
              </a:spcBef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Cost- 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2400" spc="-6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ti</a:t>
            </a:r>
            <a:r>
              <a:rPr sz="2400" spc="-30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1140" y="6463995"/>
            <a:ext cx="99821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Pages </a:t>
            </a:r>
            <a:r>
              <a:rPr sz="1200" dirty="0">
                <a:latin typeface="Carlito"/>
                <a:cs typeface="Carlito"/>
              </a:rPr>
              <a:t>516 -</a:t>
            </a:r>
            <a:r>
              <a:rPr sz="1200" spc="-6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517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88654" y="6479235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71850" y="6555435"/>
            <a:ext cx="25539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latin typeface="Carlito"/>
                <a:cs typeface="Carlito"/>
              </a:rPr>
              <a:t>Discovering Computers </a:t>
            </a:r>
            <a:r>
              <a:rPr sz="1200" dirty="0">
                <a:latin typeface="Carlito"/>
                <a:cs typeface="Carlito"/>
              </a:rPr>
              <a:t>2012: </a:t>
            </a:r>
            <a:r>
              <a:rPr sz="1200" spc="-5" dirty="0">
                <a:latin typeface="Carlito"/>
                <a:cs typeface="Carlito"/>
              </a:rPr>
              <a:t>Chapter</a:t>
            </a:r>
            <a:r>
              <a:rPr sz="1200" spc="-114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4580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The </a:t>
            </a:r>
            <a:r>
              <a:rPr sz="4000" spc="-30" dirty="0"/>
              <a:t>Hierarchy </a:t>
            </a:r>
            <a:r>
              <a:rPr sz="4000" spc="-5" dirty="0"/>
              <a:t>of</a:t>
            </a:r>
            <a:r>
              <a:rPr sz="4000" spc="-10" dirty="0"/>
              <a:t> </a:t>
            </a:r>
            <a:r>
              <a:rPr sz="4000" spc="-30" dirty="0"/>
              <a:t>Data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506973"/>
            <a:ext cx="5260975" cy="11290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rlito"/>
                <a:cs typeface="Carlito"/>
              </a:rPr>
              <a:t>Data </a:t>
            </a:r>
            <a:r>
              <a:rPr sz="3200" dirty="0">
                <a:latin typeface="Carlito"/>
                <a:cs typeface="Carlito"/>
              </a:rPr>
              <a:t>is </a:t>
            </a:r>
            <a:r>
              <a:rPr sz="3200" spc="-20" dirty="0">
                <a:latin typeface="Carlito"/>
                <a:cs typeface="Carlito"/>
              </a:rPr>
              <a:t>organized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15" dirty="0">
                <a:latin typeface="Carlito"/>
                <a:cs typeface="Carlito"/>
              </a:rPr>
              <a:t> </a:t>
            </a:r>
            <a:r>
              <a:rPr sz="3200" spc="-30" dirty="0">
                <a:latin typeface="Carlito"/>
                <a:cs typeface="Carlito"/>
              </a:rPr>
              <a:t>layers</a:t>
            </a:r>
            <a:endParaRPr sz="32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solidFill>
                  <a:srgbClr val="5F497A"/>
                </a:solidFill>
                <a:latin typeface="Arial"/>
                <a:cs typeface="Arial"/>
              </a:rPr>
              <a:t>– </a:t>
            </a:r>
            <a:r>
              <a:rPr sz="2800" spc="-10" dirty="0">
                <a:latin typeface="Carlito"/>
                <a:cs typeface="Carlito"/>
              </a:rPr>
              <a:t>Files, </a:t>
            </a:r>
            <a:r>
              <a:rPr sz="2800" spc="-20" dirty="0">
                <a:latin typeface="Carlito"/>
                <a:cs typeface="Carlito"/>
              </a:rPr>
              <a:t>records, </a:t>
            </a:r>
            <a:r>
              <a:rPr sz="2800" spc="-10" dirty="0">
                <a:latin typeface="Carlito"/>
                <a:cs typeface="Carlito"/>
              </a:rPr>
              <a:t>fields,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characters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9200" y="2819412"/>
            <a:ext cx="6324600" cy="3514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6445707"/>
            <a:ext cx="721995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517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Carlito"/>
                <a:cs typeface="Carlito"/>
              </a:rPr>
              <a:t>Figure</a:t>
            </a:r>
            <a:r>
              <a:rPr sz="1200" spc="-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10-2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654" y="6479235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4580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The </a:t>
            </a:r>
            <a:r>
              <a:rPr sz="4000" spc="-30" dirty="0"/>
              <a:t>Hierarchy </a:t>
            </a:r>
            <a:r>
              <a:rPr sz="4000" spc="-5" dirty="0"/>
              <a:t>of</a:t>
            </a:r>
            <a:r>
              <a:rPr sz="4000" spc="-10" dirty="0"/>
              <a:t> </a:t>
            </a:r>
            <a:r>
              <a:rPr sz="4000" spc="-30" dirty="0"/>
              <a:t>Data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521131"/>
            <a:ext cx="3762375" cy="43986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b="1" spc="-15" dirty="0">
                <a:solidFill>
                  <a:srgbClr val="005F85"/>
                </a:solidFill>
                <a:latin typeface="Carlito"/>
                <a:cs typeface="Carlito"/>
              </a:rPr>
              <a:t>character </a:t>
            </a:r>
            <a:r>
              <a:rPr sz="2800" spc="-5" dirty="0">
                <a:latin typeface="Carlito"/>
                <a:cs typeface="Carlito"/>
              </a:rPr>
              <a:t>is one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byte</a:t>
            </a:r>
            <a:endParaRPr sz="2800">
              <a:latin typeface="Carlito"/>
              <a:cs typeface="Carlito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05"/>
              </a:spcBef>
              <a:buClr>
                <a:srgbClr val="5F497A"/>
              </a:buClr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Numbers, </a:t>
            </a:r>
            <a:r>
              <a:rPr sz="2400" spc="-15" dirty="0">
                <a:latin typeface="Carlito"/>
                <a:cs typeface="Carlito"/>
              </a:rPr>
              <a:t>letters,</a:t>
            </a:r>
            <a:r>
              <a:rPr sz="2400" spc="-1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space,  punctuation marks, or  other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symbols</a:t>
            </a:r>
            <a:endParaRPr sz="2400">
              <a:latin typeface="Carlito"/>
              <a:cs typeface="Carlito"/>
            </a:endParaRPr>
          </a:p>
          <a:p>
            <a:pPr marL="355600" marR="9525" indent="-342900">
              <a:lnSpc>
                <a:spcPct val="100000"/>
              </a:lnSpc>
              <a:spcBef>
                <a:spcPts val="64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b="1" spc="-10" dirty="0">
                <a:solidFill>
                  <a:srgbClr val="005F85"/>
                </a:solidFill>
                <a:latin typeface="Carlito"/>
                <a:cs typeface="Carlito"/>
              </a:rPr>
              <a:t>field </a:t>
            </a:r>
            <a:r>
              <a:rPr sz="2800" spc="-5" dirty="0">
                <a:latin typeface="Carlito"/>
                <a:cs typeface="Carlito"/>
              </a:rPr>
              <a:t>is a </a:t>
            </a:r>
            <a:r>
              <a:rPr sz="2800" spc="-10" dirty="0">
                <a:latin typeface="Carlito"/>
                <a:cs typeface="Carlito"/>
              </a:rPr>
              <a:t>combination  </a:t>
            </a:r>
            <a:r>
              <a:rPr sz="2800" spc="-5" dirty="0">
                <a:latin typeface="Carlito"/>
                <a:cs typeface="Carlito"/>
              </a:rPr>
              <a:t>of one or </a:t>
            </a:r>
            <a:r>
              <a:rPr sz="2800" spc="-15" dirty="0">
                <a:latin typeface="Carlito"/>
                <a:cs typeface="Carlito"/>
              </a:rPr>
              <a:t>more related  </a:t>
            </a:r>
            <a:r>
              <a:rPr sz="2800" spc="-20" dirty="0">
                <a:latin typeface="Carlito"/>
                <a:cs typeface="Carlito"/>
              </a:rPr>
              <a:t>characters</a:t>
            </a:r>
            <a:endParaRPr sz="28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Clr>
                <a:srgbClr val="5F497A"/>
              </a:buClr>
              <a:buFont typeface="Arial"/>
              <a:buChar char="–"/>
              <a:tabLst>
                <a:tab pos="756920" algn="l"/>
              </a:tabLst>
            </a:pPr>
            <a:r>
              <a:rPr sz="2400" b="1" dirty="0">
                <a:solidFill>
                  <a:srgbClr val="005F85"/>
                </a:solidFill>
                <a:latin typeface="Carlito"/>
                <a:cs typeface="Carlito"/>
              </a:rPr>
              <a:t>Field</a:t>
            </a:r>
            <a:r>
              <a:rPr sz="2400" b="1" spc="-25" dirty="0">
                <a:solidFill>
                  <a:srgbClr val="005F85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005F85"/>
                </a:solidFill>
                <a:latin typeface="Carlito"/>
                <a:cs typeface="Carlito"/>
              </a:rPr>
              <a:t>name</a:t>
            </a:r>
            <a:endParaRPr sz="2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5F497A"/>
              </a:buClr>
              <a:buFont typeface="Arial"/>
              <a:buChar char="–"/>
              <a:tabLst>
                <a:tab pos="756920" algn="l"/>
              </a:tabLst>
            </a:pPr>
            <a:r>
              <a:rPr sz="2400" b="1" dirty="0">
                <a:solidFill>
                  <a:srgbClr val="005F85"/>
                </a:solidFill>
                <a:latin typeface="Carlito"/>
                <a:cs typeface="Carlito"/>
              </a:rPr>
              <a:t>Field</a:t>
            </a:r>
            <a:r>
              <a:rPr sz="2400" b="1" spc="-25" dirty="0">
                <a:solidFill>
                  <a:srgbClr val="005F85"/>
                </a:solidFill>
                <a:latin typeface="Carlito"/>
                <a:cs typeface="Carlito"/>
              </a:rPr>
              <a:t> </a:t>
            </a:r>
            <a:r>
              <a:rPr sz="2400" b="1" spc="-15" dirty="0">
                <a:solidFill>
                  <a:srgbClr val="005F85"/>
                </a:solidFill>
                <a:latin typeface="Carlito"/>
                <a:cs typeface="Carlito"/>
              </a:rPr>
              <a:t>size</a:t>
            </a:r>
            <a:endParaRPr sz="2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5F497A"/>
              </a:buClr>
              <a:buFont typeface="Arial"/>
              <a:buChar char="–"/>
              <a:tabLst>
                <a:tab pos="756920" algn="l"/>
              </a:tabLst>
            </a:pPr>
            <a:r>
              <a:rPr sz="2400" b="1" spc="-15" dirty="0">
                <a:solidFill>
                  <a:srgbClr val="005F85"/>
                </a:solidFill>
                <a:latin typeface="Carlito"/>
                <a:cs typeface="Carlito"/>
              </a:rPr>
              <a:t>Data</a:t>
            </a:r>
            <a:r>
              <a:rPr sz="2400" b="1" spc="-5" dirty="0">
                <a:solidFill>
                  <a:srgbClr val="005F85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005F85"/>
                </a:solidFill>
                <a:latin typeface="Carlito"/>
                <a:cs typeface="Carlito"/>
              </a:rPr>
              <a:t>type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5780" y="1600136"/>
            <a:ext cx="3123438" cy="4526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6445707"/>
            <a:ext cx="721995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518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Carlito"/>
                <a:cs typeface="Carlito"/>
              </a:rPr>
              <a:t>Figure</a:t>
            </a:r>
            <a:r>
              <a:rPr sz="1200" spc="-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10-3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Discovering Computers </a:t>
            </a:r>
            <a:r>
              <a:rPr dirty="0"/>
              <a:t>2012: </a:t>
            </a:r>
            <a:r>
              <a:rPr spc="-5" dirty="0"/>
              <a:t>Chapter</a:t>
            </a:r>
            <a:r>
              <a:rPr spc="-110" dirty="0"/>
              <a:t> </a:t>
            </a: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4580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The </a:t>
            </a:r>
            <a:r>
              <a:rPr sz="4000" spc="-30" dirty="0"/>
              <a:t>Hierarchy </a:t>
            </a:r>
            <a:r>
              <a:rPr sz="4000" spc="-5" dirty="0"/>
              <a:t>of</a:t>
            </a:r>
            <a:r>
              <a:rPr sz="4000" spc="-10" dirty="0"/>
              <a:t> </a:t>
            </a:r>
            <a:r>
              <a:rPr sz="4000" spc="-30" dirty="0"/>
              <a:t>Data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47650" y="2162175"/>
            <a:ext cx="2105025" cy="131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8875" y="2162175"/>
            <a:ext cx="2105025" cy="131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00575" y="2162175"/>
            <a:ext cx="2114550" cy="1314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1140" y="1607565"/>
            <a:ext cx="6249035" cy="135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Common </a:t>
            </a:r>
            <a:r>
              <a:rPr sz="3200" spc="-20" dirty="0">
                <a:latin typeface="Carlito"/>
                <a:cs typeface="Carlito"/>
              </a:rPr>
              <a:t>data </a:t>
            </a:r>
            <a:r>
              <a:rPr sz="3200" dirty="0">
                <a:latin typeface="Carlito"/>
                <a:cs typeface="Carlito"/>
              </a:rPr>
              <a:t>types</a:t>
            </a:r>
            <a:r>
              <a:rPr sz="3200" spc="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include: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arlito"/>
              <a:cs typeface="Carlito"/>
            </a:endParaRPr>
          </a:p>
          <a:p>
            <a:pPr marL="821055">
              <a:lnSpc>
                <a:spcPct val="100000"/>
              </a:lnSpc>
              <a:tabLst>
                <a:tab pos="2722245" algn="l"/>
                <a:tab pos="4621530" algn="l"/>
              </a:tabLst>
            </a:pPr>
            <a:r>
              <a:rPr sz="2400" spc="-65" dirty="0">
                <a:solidFill>
                  <a:srgbClr val="FFFFFF"/>
                </a:solidFill>
                <a:latin typeface="Carlito"/>
                <a:cs typeface="Carlito"/>
              </a:rPr>
              <a:t>Text	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Numeric	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AutoNumber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81800" y="2162175"/>
            <a:ext cx="2105025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70495" y="2573528"/>
            <a:ext cx="1137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Cu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400" spc="-3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en</a:t>
            </a:r>
            <a:r>
              <a:rPr sz="2400" spc="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7650" y="3552825"/>
            <a:ext cx="2105025" cy="1314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0150" y="3959428"/>
            <a:ext cx="6070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28875" y="3552825"/>
            <a:ext cx="2105025" cy="13144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61207" y="3959428"/>
            <a:ext cx="8432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Memo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00575" y="3552825"/>
            <a:ext cx="2105025" cy="13144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12207" y="3959428"/>
            <a:ext cx="89979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5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es/No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81800" y="3552825"/>
            <a:ext cx="2105025" cy="1314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33919" y="3959428"/>
            <a:ext cx="12128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Hyperlink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28875" y="4933950"/>
            <a:ext cx="2105025" cy="13239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61207" y="5346293"/>
            <a:ext cx="843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Obje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ct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00575" y="4933950"/>
            <a:ext cx="2105025" cy="1323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19598" y="5346293"/>
            <a:ext cx="1481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Attachment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1140" y="6463995"/>
            <a:ext cx="5873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7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518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11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71850" y="6555435"/>
            <a:ext cx="25539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latin typeface="Carlito"/>
                <a:cs typeface="Carlito"/>
              </a:rPr>
              <a:t>Discovering Computers </a:t>
            </a:r>
            <a:r>
              <a:rPr sz="1200" dirty="0">
                <a:latin typeface="Carlito"/>
                <a:cs typeface="Carlito"/>
              </a:rPr>
              <a:t>2012: </a:t>
            </a:r>
            <a:r>
              <a:rPr sz="1200" spc="-5" dirty="0">
                <a:latin typeface="Carlito"/>
                <a:cs typeface="Carlito"/>
              </a:rPr>
              <a:t>Chapter</a:t>
            </a:r>
            <a:r>
              <a:rPr sz="1200" spc="-114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374345"/>
            <a:ext cx="4580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The </a:t>
            </a:r>
            <a:r>
              <a:rPr sz="4000" spc="-30" dirty="0"/>
              <a:t>Hierarchy </a:t>
            </a:r>
            <a:r>
              <a:rPr sz="4000" spc="-5" dirty="0"/>
              <a:t>of</a:t>
            </a:r>
            <a:r>
              <a:rPr sz="4000" spc="-10" dirty="0"/>
              <a:t> </a:t>
            </a:r>
            <a:r>
              <a:rPr sz="4000" spc="-30" dirty="0"/>
              <a:t>Data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1506973"/>
            <a:ext cx="7413625" cy="171196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5F497A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A </a:t>
            </a:r>
            <a:r>
              <a:rPr sz="3200" b="1" spc="-15" dirty="0">
                <a:solidFill>
                  <a:srgbClr val="005F85"/>
                </a:solidFill>
                <a:latin typeface="Carlito"/>
                <a:cs typeface="Carlito"/>
              </a:rPr>
              <a:t>record </a:t>
            </a:r>
            <a:r>
              <a:rPr sz="3200" dirty="0">
                <a:latin typeface="Carlito"/>
                <a:cs typeface="Carlito"/>
              </a:rPr>
              <a:t>is a </a:t>
            </a:r>
            <a:r>
              <a:rPr sz="3200" spc="-15" dirty="0">
                <a:latin typeface="Carlito"/>
                <a:cs typeface="Carlito"/>
              </a:rPr>
              <a:t>group </a:t>
            </a:r>
            <a:r>
              <a:rPr sz="3200" dirty="0">
                <a:latin typeface="Carlito"/>
                <a:cs typeface="Carlito"/>
              </a:rPr>
              <a:t>of </a:t>
            </a:r>
            <a:r>
              <a:rPr sz="3200" spc="-20" dirty="0">
                <a:latin typeface="Carlito"/>
                <a:cs typeface="Carlito"/>
              </a:rPr>
              <a:t>related</a:t>
            </a:r>
            <a:r>
              <a:rPr sz="3200" spc="-30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fields</a:t>
            </a:r>
            <a:endParaRPr sz="3200">
              <a:latin typeface="Carlito"/>
              <a:cs typeface="Carlito"/>
            </a:endParaRPr>
          </a:p>
          <a:p>
            <a:pPr marR="82550" algn="r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solidFill>
                  <a:srgbClr val="5F497A"/>
                </a:solidFill>
                <a:latin typeface="Arial"/>
                <a:cs typeface="Arial"/>
              </a:rPr>
              <a:t>–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b="1" dirty="0">
                <a:solidFill>
                  <a:srgbClr val="005F85"/>
                </a:solidFill>
                <a:latin typeface="Carlito"/>
                <a:cs typeface="Carlito"/>
              </a:rPr>
              <a:t>primary </a:t>
            </a:r>
            <a:r>
              <a:rPr sz="2800" b="1" spc="-35" dirty="0">
                <a:solidFill>
                  <a:srgbClr val="005F85"/>
                </a:solidFill>
                <a:latin typeface="Carlito"/>
                <a:cs typeface="Carlito"/>
              </a:rPr>
              <a:t>key </a:t>
            </a:r>
            <a:r>
              <a:rPr sz="2800" spc="-10" dirty="0">
                <a:latin typeface="Carlito"/>
                <a:cs typeface="Carlito"/>
              </a:rPr>
              <a:t>uniquely identifies </a:t>
            </a:r>
            <a:r>
              <a:rPr sz="2800" spc="-5" dirty="0">
                <a:latin typeface="Carlito"/>
                <a:cs typeface="Carlito"/>
              </a:rPr>
              <a:t>each</a:t>
            </a:r>
            <a:r>
              <a:rPr sz="2800" spc="6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record</a:t>
            </a:r>
            <a:endParaRPr sz="2800">
              <a:latin typeface="Carlito"/>
              <a:cs typeface="Carlito"/>
            </a:endParaRPr>
          </a:p>
          <a:p>
            <a:pPr marL="342265" marR="5080" indent="-342265" algn="r">
              <a:lnSpc>
                <a:spcPct val="100000"/>
              </a:lnSpc>
              <a:spcBef>
                <a:spcPts val="755"/>
              </a:spcBef>
              <a:buClr>
                <a:srgbClr val="5F497A"/>
              </a:buClr>
              <a:buFont typeface="Arial"/>
              <a:buChar char="•"/>
              <a:tabLst>
                <a:tab pos="3422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A </a:t>
            </a:r>
            <a:r>
              <a:rPr sz="3200" b="1" spc="-15" dirty="0">
                <a:solidFill>
                  <a:srgbClr val="005F85"/>
                </a:solidFill>
                <a:latin typeface="Carlito"/>
                <a:cs typeface="Carlito"/>
              </a:rPr>
              <a:t>data </a:t>
            </a:r>
            <a:r>
              <a:rPr sz="3200" b="1" spc="-5" dirty="0">
                <a:solidFill>
                  <a:srgbClr val="005F85"/>
                </a:solidFill>
                <a:latin typeface="Carlito"/>
                <a:cs typeface="Carlito"/>
              </a:rPr>
              <a:t>file </a:t>
            </a:r>
            <a:r>
              <a:rPr sz="3200" dirty="0">
                <a:latin typeface="Carlito"/>
                <a:cs typeface="Carlito"/>
              </a:rPr>
              <a:t>is a </a:t>
            </a:r>
            <a:r>
              <a:rPr sz="3200" spc="-5" dirty="0">
                <a:latin typeface="Carlito"/>
                <a:cs typeface="Carlito"/>
              </a:rPr>
              <a:t>collection of </a:t>
            </a:r>
            <a:r>
              <a:rPr sz="3200" spc="-15" dirty="0">
                <a:latin typeface="Carlito"/>
                <a:cs typeface="Carlito"/>
              </a:rPr>
              <a:t>related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records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3429012"/>
            <a:ext cx="8722487" cy="2402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140" y="6445707"/>
            <a:ext cx="721995" cy="379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rlito"/>
                <a:cs typeface="Carlito"/>
              </a:rPr>
              <a:t>Page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519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Carlito"/>
                <a:cs typeface="Carlito"/>
              </a:rPr>
              <a:t>Figure</a:t>
            </a:r>
            <a:r>
              <a:rPr sz="1200" spc="-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10-4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9030" y="6479235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1" dirty="0">
                <a:solidFill>
                  <a:srgbClr val="EDEBC9"/>
                </a:solidFill>
                <a:latin typeface="Carlito"/>
                <a:cs typeface="Carlito"/>
              </a:rPr>
              <a:t>12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1850" y="6555435"/>
            <a:ext cx="25539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latin typeface="Carlito"/>
                <a:cs typeface="Carlito"/>
              </a:rPr>
              <a:t>Discovering Computers </a:t>
            </a:r>
            <a:r>
              <a:rPr sz="1200" dirty="0">
                <a:latin typeface="Carlito"/>
                <a:cs typeface="Carlito"/>
              </a:rPr>
              <a:t>2012: </a:t>
            </a:r>
            <a:r>
              <a:rPr sz="1200" spc="-5" dirty="0">
                <a:latin typeface="Carlito"/>
                <a:cs typeface="Carlito"/>
              </a:rPr>
              <a:t>Chapter</a:t>
            </a:r>
            <a:r>
              <a:rPr sz="1200" spc="-114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1013</Words>
  <Application>Microsoft Office PowerPoint</Application>
  <PresentationFormat>On-screen Show (4:3)</PresentationFormat>
  <Paragraphs>235</Paragraphs>
  <Slides>27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Calibri</vt:lpstr>
      <vt:lpstr>Carlito</vt:lpstr>
      <vt:lpstr>Office Theme</vt:lpstr>
      <vt:lpstr>PowerPoint Presentation</vt:lpstr>
      <vt:lpstr>Databases, Data, and Information</vt:lpstr>
      <vt:lpstr>Databases, Data, and Information</vt:lpstr>
      <vt:lpstr>Databases, Data, and Information</vt:lpstr>
      <vt:lpstr>Databases, Data, and Information</vt:lpstr>
      <vt:lpstr>The Hierarchy of Data</vt:lpstr>
      <vt:lpstr>The Hierarchy of Data</vt:lpstr>
      <vt:lpstr>The Hierarchy of Data</vt:lpstr>
      <vt:lpstr>The Hierarchy of Data</vt:lpstr>
      <vt:lpstr>Maintaining Data</vt:lpstr>
      <vt:lpstr>Maintaining Data</vt:lpstr>
      <vt:lpstr>Maintaining Data</vt:lpstr>
      <vt:lpstr>Maintaining Data</vt:lpstr>
      <vt:lpstr>Maintaining Data</vt:lpstr>
      <vt:lpstr>File Processing Versus Databases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Administration</vt:lpstr>
      <vt:lpstr>Database Administration</vt:lpstr>
      <vt:lpstr>Database Administration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Muhammad Zafarullah</cp:lastModifiedBy>
  <cp:revision>4</cp:revision>
  <dcterms:created xsi:type="dcterms:W3CDTF">2020-05-14T18:14:41Z</dcterms:created>
  <dcterms:modified xsi:type="dcterms:W3CDTF">2020-05-18T06:48:15Z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2012-02-15T00:00:00Z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2020-05-14T00:00:00Z</vt:filetime>
  </property>
</Properties>
</file>